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Norms Bold" charset="1" panose="02000803030000020004"/>
      <p:regular r:id="rId19"/>
    </p:embeddedFont>
    <p:embeddedFont>
      <p:font typeface="League Spartan" charset="1" panose="000008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Quicksand Bold" charset="1" panose="00000800000000000000"/>
      <p:regular r:id="rId24"/>
    </p:embeddedFont>
    <p:embeddedFont>
      <p:font typeface="Poppins Semi-Bold" charset="1" panose="000007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Quicksand Medium" charset="1" panose="0000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7.png" Type="http://schemas.openxmlformats.org/officeDocument/2006/relationships/image"/><Relationship Id="rId6" Target="../media/image26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313" y="-1038708"/>
            <a:ext cx="18546625" cy="12364417"/>
          </a:xfrm>
          <a:custGeom>
            <a:avLst/>
            <a:gdLst/>
            <a:ahLst/>
            <a:cxnLst/>
            <a:rect r="r" b="b" t="t" l="l"/>
            <a:pathLst>
              <a:path h="12364417" w="18546625">
                <a:moveTo>
                  <a:pt x="0" y="0"/>
                </a:moveTo>
                <a:lnTo>
                  <a:pt x="18546626" y="0"/>
                </a:lnTo>
                <a:lnTo>
                  <a:pt x="18546626" y="12364416"/>
                </a:lnTo>
                <a:lnTo>
                  <a:pt x="0" y="1236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085" y="8819893"/>
            <a:ext cx="4392876" cy="694873"/>
          </a:xfrm>
          <a:custGeom>
            <a:avLst/>
            <a:gdLst/>
            <a:ahLst/>
            <a:cxnLst/>
            <a:rect r="r" b="b" t="t" l="l"/>
            <a:pathLst>
              <a:path h="694873" w="4392876">
                <a:moveTo>
                  <a:pt x="0" y="0"/>
                </a:moveTo>
                <a:lnTo>
                  <a:pt x="4392876" y="0"/>
                </a:lnTo>
                <a:lnTo>
                  <a:pt x="4392876" y="694874"/>
                </a:lnTo>
                <a:lnTo>
                  <a:pt x="0" y="69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3176" y="3397604"/>
            <a:ext cx="3017935" cy="510405"/>
            <a:chOff x="0" y="0"/>
            <a:chExt cx="4023913" cy="680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48168" cy="680539"/>
              <a:chOff x="0" y="0"/>
              <a:chExt cx="771384" cy="2144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1384" cy="214429"/>
              </a:xfrm>
              <a:custGeom>
                <a:avLst/>
                <a:gdLst/>
                <a:ahLst/>
                <a:cxnLst/>
                <a:rect r="r" b="b" t="t" l="l"/>
                <a:pathLst>
                  <a:path h="214429" w="771384">
                    <a:moveTo>
                      <a:pt x="107214" y="0"/>
                    </a:moveTo>
                    <a:lnTo>
                      <a:pt x="664170" y="0"/>
                    </a:lnTo>
                    <a:cubicBezTo>
                      <a:pt x="723383" y="0"/>
                      <a:pt x="771384" y="48002"/>
                      <a:pt x="771384" y="107214"/>
                    </a:cubicBezTo>
                    <a:lnTo>
                      <a:pt x="771384" y="107214"/>
                    </a:lnTo>
                    <a:cubicBezTo>
                      <a:pt x="771384" y="135649"/>
                      <a:pt x="760089" y="162920"/>
                      <a:pt x="739982" y="183026"/>
                    </a:cubicBezTo>
                    <a:cubicBezTo>
                      <a:pt x="719875" y="203133"/>
                      <a:pt x="692605" y="214429"/>
                      <a:pt x="664170" y="214429"/>
                    </a:cubicBezTo>
                    <a:lnTo>
                      <a:pt x="107214" y="214429"/>
                    </a:lnTo>
                    <a:cubicBezTo>
                      <a:pt x="48002" y="214429"/>
                      <a:pt x="0" y="166427"/>
                      <a:pt x="0" y="107214"/>
                    </a:cubicBezTo>
                    <a:lnTo>
                      <a:pt x="0" y="107214"/>
                    </a:lnTo>
                    <a:cubicBezTo>
                      <a:pt x="0" y="48002"/>
                      <a:pt x="48002" y="0"/>
                      <a:pt x="107214" y="0"/>
                    </a:cubicBezTo>
                    <a:close/>
                  </a:path>
                </a:pathLst>
              </a:custGeom>
              <a:solidFill>
                <a:srgbClr val="FF914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71384" cy="271579"/>
              </a:xfrm>
              <a:prstGeom prst="rect">
                <a:avLst/>
              </a:prstGeom>
            </p:spPr>
            <p:txBody>
              <a:bodyPr anchor="ctr" rtlCol="false" tIns="39201" lIns="39201" bIns="39201" rIns="39201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8659" y="-17273"/>
              <a:ext cx="3735254" cy="65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2929" b="true">
                  <a:solidFill>
                    <a:srgbClr val="1F1F1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TASK 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35596" y="1133645"/>
            <a:ext cx="7467894" cy="14292985"/>
            <a:chOff x="0" y="0"/>
            <a:chExt cx="9957192" cy="19057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0695" cy="19057313"/>
            </a:xfrm>
            <a:custGeom>
              <a:avLst/>
              <a:gdLst/>
              <a:ahLst/>
              <a:cxnLst/>
              <a:rect r="r" b="b" t="t" l="l"/>
              <a:pathLst>
                <a:path h="19057313" w="9790695">
                  <a:moveTo>
                    <a:pt x="0" y="0"/>
                  </a:moveTo>
                  <a:lnTo>
                    <a:pt x="9790695" y="0"/>
                  </a:lnTo>
                  <a:lnTo>
                    <a:pt x="9790695" y="19057313"/>
                  </a:lnTo>
                  <a:lnTo>
                    <a:pt x="0" y="190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052081" y="473780"/>
              <a:ext cx="8905111" cy="17620293"/>
              <a:chOff x="0" y="0"/>
              <a:chExt cx="2620010" cy="51841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5426" t="-5220" r="-6507" b="-6562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8C8C8C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1208085" y="4283742"/>
            <a:ext cx="8603645" cy="264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6"/>
              </a:lnSpc>
            </a:pPr>
            <a:r>
              <a:rPr lang="en-US" sz="8183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UI Design and Implementation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085" y="7033226"/>
            <a:ext cx="7713245" cy="88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Road Sign and Road State Mobile Notification Application (SafePath)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7952" y="8879026"/>
            <a:ext cx="7091346" cy="51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1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62397" y="325814"/>
            <a:ext cx="5179585" cy="1137195"/>
            <a:chOff x="0" y="0"/>
            <a:chExt cx="6906113" cy="15162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8145" cy="1516261"/>
            </a:xfrm>
            <a:custGeom>
              <a:avLst/>
              <a:gdLst/>
              <a:ahLst/>
              <a:cxnLst/>
              <a:rect r="r" b="b" t="t" l="l"/>
              <a:pathLst>
                <a:path h="1516261" w="1268145">
                  <a:moveTo>
                    <a:pt x="0" y="0"/>
                  </a:moveTo>
                  <a:lnTo>
                    <a:pt x="1268145" y="0"/>
                  </a:lnTo>
                  <a:lnTo>
                    <a:pt x="1268145" y="1516261"/>
                  </a:lnTo>
                  <a:lnTo>
                    <a:pt x="0" y="1516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117268" y="29509"/>
              <a:ext cx="5788845" cy="1397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69"/>
                </a:lnSpc>
              </a:pPr>
              <a:r>
                <a:rPr lang="en-US" b="true" sz="6335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29695" y="1455150"/>
            <a:ext cx="406008" cy="4060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23638" y="7712200"/>
            <a:ext cx="3853995" cy="2167872"/>
          </a:xfrm>
          <a:custGeom>
            <a:avLst/>
            <a:gdLst/>
            <a:ahLst/>
            <a:cxnLst/>
            <a:rect r="r" b="b" t="t" l="l"/>
            <a:pathLst>
              <a:path h="2167872" w="3853995">
                <a:moveTo>
                  <a:pt x="0" y="0"/>
                </a:moveTo>
                <a:lnTo>
                  <a:pt x="3853995" y="0"/>
                </a:lnTo>
                <a:lnTo>
                  <a:pt x="3853995" y="2167872"/>
                </a:lnTo>
                <a:lnTo>
                  <a:pt x="0" y="2167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51604" y="2606889"/>
            <a:ext cx="12930103" cy="7273183"/>
          </a:xfrm>
          <a:custGeom>
            <a:avLst/>
            <a:gdLst/>
            <a:ahLst/>
            <a:cxnLst/>
            <a:rect r="r" b="b" t="t" l="l"/>
            <a:pathLst>
              <a:path h="7273183" w="12930103">
                <a:moveTo>
                  <a:pt x="0" y="0"/>
                </a:moveTo>
                <a:lnTo>
                  <a:pt x="12930103" y="0"/>
                </a:lnTo>
                <a:lnTo>
                  <a:pt x="12930103" y="7273183"/>
                </a:lnTo>
                <a:lnTo>
                  <a:pt x="0" y="727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875558" y="5271748"/>
            <a:ext cx="3870801" cy="2177326"/>
          </a:xfrm>
          <a:custGeom>
            <a:avLst/>
            <a:gdLst/>
            <a:ahLst/>
            <a:cxnLst/>
            <a:rect r="r" b="b" t="t" l="l"/>
            <a:pathLst>
              <a:path h="2177326" w="3870801">
                <a:moveTo>
                  <a:pt x="0" y="0"/>
                </a:moveTo>
                <a:lnTo>
                  <a:pt x="3870801" y="0"/>
                </a:lnTo>
                <a:lnTo>
                  <a:pt x="3870801" y="2177325"/>
                </a:lnTo>
                <a:lnTo>
                  <a:pt x="0" y="2177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875558" y="2606889"/>
            <a:ext cx="3870801" cy="2177326"/>
          </a:xfrm>
          <a:custGeom>
            <a:avLst/>
            <a:gdLst/>
            <a:ahLst/>
            <a:cxnLst/>
            <a:rect r="r" b="b" t="t" l="l"/>
            <a:pathLst>
              <a:path h="2177326" w="3870801">
                <a:moveTo>
                  <a:pt x="0" y="0"/>
                </a:moveTo>
                <a:lnTo>
                  <a:pt x="3870801" y="0"/>
                </a:lnTo>
                <a:lnTo>
                  <a:pt x="3870801" y="2177326"/>
                </a:lnTo>
                <a:lnTo>
                  <a:pt x="0" y="2177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7935703" y="1332876"/>
            <a:ext cx="9697066" cy="81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6"/>
              </a:lnSpc>
            </a:pPr>
            <a:r>
              <a:rPr lang="en-US" sz="6432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 Fidelity Interfaces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15754"/>
            <a:ext cx="5571711" cy="3377850"/>
            <a:chOff x="0" y="0"/>
            <a:chExt cx="812800" cy="492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92760"/>
            </a:xfrm>
            <a:custGeom>
              <a:avLst/>
              <a:gdLst/>
              <a:ahLst/>
              <a:cxnLst/>
              <a:rect r="r" b="b" t="t" l="l"/>
              <a:pathLst>
                <a:path h="492760" w="812800">
                  <a:moveTo>
                    <a:pt x="56970" y="0"/>
                  </a:moveTo>
                  <a:lnTo>
                    <a:pt x="755830" y="0"/>
                  </a:lnTo>
                  <a:cubicBezTo>
                    <a:pt x="787294" y="0"/>
                    <a:pt x="812800" y="25506"/>
                    <a:pt x="812800" y="56970"/>
                  </a:cubicBezTo>
                  <a:lnTo>
                    <a:pt x="812800" y="435790"/>
                  </a:lnTo>
                  <a:cubicBezTo>
                    <a:pt x="812800" y="467254"/>
                    <a:pt x="787294" y="492760"/>
                    <a:pt x="755830" y="492760"/>
                  </a:cubicBezTo>
                  <a:lnTo>
                    <a:pt x="56970" y="492760"/>
                  </a:lnTo>
                  <a:cubicBezTo>
                    <a:pt x="25506" y="492760"/>
                    <a:pt x="0" y="467254"/>
                    <a:pt x="0" y="435790"/>
                  </a:cubicBezTo>
                  <a:lnTo>
                    <a:pt x="0" y="56970"/>
                  </a:lnTo>
                  <a:cubicBezTo>
                    <a:pt x="0" y="25506"/>
                    <a:pt x="25506" y="0"/>
                    <a:pt x="56970" y="0"/>
                  </a:cubicBezTo>
                  <a:close/>
                </a:path>
              </a:pathLst>
            </a:custGeom>
            <a:blipFill>
              <a:blip r:embed="rId2"/>
              <a:stretch>
                <a:fillRect l="-24266" t="-15587" r="-22047" b="-200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84130"/>
            <a:ext cx="5571711" cy="3049862"/>
            <a:chOff x="0" y="0"/>
            <a:chExt cx="1413318" cy="7736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3318" cy="773627"/>
            </a:xfrm>
            <a:custGeom>
              <a:avLst/>
              <a:gdLst/>
              <a:ahLst/>
              <a:cxnLst/>
              <a:rect r="r" b="b" t="t" l="l"/>
              <a:pathLst>
                <a:path h="773627" w="1413318">
                  <a:moveTo>
                    <a:pt x="70865" y="0"/>
                  </a:moveTo>
                  <a:lnTo>
                    <a:pt x="1342453" y="0"/>
                  </a:lnTo>
                  <a:cubicBezTo>
                    <a:pt x="1361248" y="0"/>
                    <a:pt x="1379273" y="7466"/>
                    <a:pt x="1392562" y="20756"/>
                  </a:cubicBezTo>
                  <a:cubicBezTo>
                    <a:pt x="1405852" y="34046"/>
                    <a:pt x="1413318" y="52070"/>
                    <a:pt x="1413318" y="70865"/>
                  </a:cubicBezTo>
                  <a:lnTo>
                    <a:pt x="1413318" y="702762"/>
                  </a:lnTo>
                  <a:cubicBezTo>
                    <a:pt x="1413318" y="741900"/>
                    <a:pt x="1381591" y="773627"/>
                    <a:pt x="1342453" y="773627"/>
                  </a:cubicBezTo>
                  <a:lnTo>
                    <a:pt x="70865" y="773627"/>
                  </a:lnTo>
                  <a:cubicBezTo>
                    <a:pt x="52070" y="773627"/>
                    <a:pt x="34046" y="766161"/>
                    <a:pt x="20756" y="752871"/>
                  </a:cubicBezTo>
                  <a:cubicBezTo>
                    <a:pt x="7466" y="739582"/>
                    <a:pt x="0" y="721557"/>
                    <a:pt x="0" y="702762"/>
                  </a:cubicBezTo>
                  <a:lnTo>
                    <a:pt x="0" y="70865"/>
                  </a:lnTo>
                  <a:cubicBezTo>
                    <a:pt x="0" y="52070"/>
                    <a:pt x="7466" y="34046"/>
                    <a:pt x="20756" y="20756"/>
                  </a:cubicBezTo>
                  <a:cubicBezTo>
                    <a:pt x="34046" y="7466"/>
                    <a:pt x="52070" y="0"/>
                    <a:pt x="70865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13318" cy="83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520136"/>
            <a:ext cx="5571711" cy="3377850"/>
            <a:chOff x="0" y="0"/>
            <a:chExt cx="812800" cy="492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92760"/>
            </a:xfrm>
            <a:custGeom>
              <a:avLst/>
              <a:gdLst/>
              <a:ahLst/>
              <a:cxnLst/>
              <a:rect r="r" b="b" t="t" l="l"/>
              <a:pathLst>
                <a:path h="492760" w="812800">
                  <a:moveTo>
                    <a:pt x="56970" y="0"/>
                  </a:moveTo>
                  <a:lnTo>
                    <a:pt x="755830" y="0"/>
                  </a:lnTo>
                  <a:cubicBezTo>
                    <a:pt x="787294" y="0"/>
                    <a:pt x="812800" y="25506"/>
                    <a:pt x="812800" y="56970"/>
                  </a:cubicBezTo>
                  <a:lnTo>
                    <a:pt x="812800" y="435790"/>
                  </a:lnTo>
                  <a:cubicBezTo>
                    <a:pt x="812800" y="467254"/>
                    <a:pt x="787294" y="492760"/>
                    <a:pt x="755830" y="492760"/>
                  </a:cubicBezTo>
                  <a:lnTo>
                    <a:pt x="56970" y="492760"/>
                  </a:lnTo>
                  <a:cubicBezTo>
                    <a:pt x="25506" y="492760"/>
                    <a:pt x="0" y="467254"/>
                    <a:pt x="0" y="435790"/>
                  </a:cubicBezTo>
                  <a:lnTo>
                    <a:pt x="0" y="56970"/>
                  </a:lnTo>
                  <a:cubicBezTo>
                    <a:pt x="0" y="25506"/>
                    <a:pt x="25506" y="0"/>
                    <a:pt x="5697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49" r="-2132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60955" y="1481694"/>
            <a:ext cx="10298345" cy="80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00"/>
              </a:lnSpc>
            </a:pPr>
            <a:r>
              <a:rPr lang="en-US" sz="6276" b="true">
                <a:solidFill>
                  <a:srgbClr val="1F1F1F"/>
                </a:solidFill>
                <a:latin typeface="TT Norms Bold"/>
                <a:ea typeface="TT Norms Bold"/>
                <a:cs typeface="TT Norms Bold"/>
                <a:sym typeface="TT Norms Bold"/>
              </a:rPr>
              <a:t>Front-End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12256" y="2915754"/>
            <a:ext cx="10284637" cy="6982231"/>
            <a:chOff x="0" y="0"/>
            <a:chExt cx="2608797" cy="17711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8797" cy="1771110"/>
            </a:xfrm>
            <a:custGeom>
              <a:avLst/>
              <a:gdLst/>
              <a:ahLst/>
              <a:cxnLst/>
              <a:rect r="r" b="b" t="t" l="l"/>
              <a:pathLst>
                <a:path h="1771110" w="2608797">
                  <a:moveTo>
                    <a:pt x="38391" y="0"/>
                  </a:moveTo>
                  <a:lnTo>
                    <a:pt x="2570406" y="0"/>
                  </a:lnTo>
                  <a:cubicBezTo>
                    <a:pt x="2580588" y="0"/>
                    <a:pt x="2590353" y="4045"/>
                    <a:pt x="2597553" y="11244"/>
                  </a:cubicBezTo>
                  <a:cubicBezTo>
                    <a:pt x="2604753" y="18444"/>
                    <a:pt x="2608797" y="28209"/>
                    <a:pt x="2608797" y="38391"/>
                  </a:cubicBezTo>
                  <a:lnTo>
                    <a:pt x="2608797" y="1732719"/>
                  </a:lnTo>
                  <a:cubicBezTo>
                    <a:pt x="2608797" y="1742901"/>
                    <a:pt x="2604753" y="1752666"/>
                    <a:pt x="2597553" y="1759866"/>
                  </a:cubicBezTo>
                  <a:cubicBezTo>
                    <a:pt x="2590353" y="1767066"/>
                    <a:pt x="2580588" y="1771110"/>
                    <a:pt x="2570406" y="1771110"/>
                  </a:cubicBezTo>
                  <a:lnTo>
                    <a:pt x="38391" y="1771110"/>
                  </a:lnTo>
                  <a:cubicBezTo>
                    <a:pt x="28209" y="1771110"/>
                    <a:pt x="18444" y="1767066"/>
                    <a:pt x="11244" y="1759866"/>
                  </a:cubicBezTo>
                  <a:cubicBezTo>
                    <a:pt x="4045" y="1752666"/>
                    <a:pt x="0" y="1742901"/>
                    <a:pt x="0" y="1732719"/>
                  </a:cubicBezTo>
                  <a:lnTo>
                    <a:pt x="0" y="38391"/>
                  </a:lnTo>
                  <a:cubicBezTo>
                    <a:pt x="0" y="28209"/>
                    <a:pt x="4045" y="18444"/>
                    <a:pt x="11244" y="11244"/>
                  </a:cubicBezTo>
                  <a:cubicBezTo>
                    <a:pt x="18444" y="4045"/>
                    <a:pt x="28209" y="0"/>
                    <a:pt x="38391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08797" cy="182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674792" y="3086161"/>
            <a:ext cx="9584508" cy="63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4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</a:t>
            </a:r>
            <a:r>
              <a:rPr lang="en-US" sz="2495" u="sng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 Cross-Platform Support:</a:t>
            </a:r>
          </a:p>
          <a:p>
            <a:pPr algn="l">
              <a:lnSpc>
                <a:spcPts val="3353"/>
              </a:lnSpc>
            </a:pPr>
            <a:r>
              <a:rPr lang="en-US" sz="23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single Dart codebase binaries for both iOS and Android. </a:t>
            </a:r>
          </a:p>
          <a:p>
            <a:pPr algn="ctr">
              <a:lnSpc>
                <a:spcPts val="3353"/>
              </a:lnSpc>
            </a:pPr>
          </a:p>
          <a:p>
            <a:pPr algn="l">
              <a:lnSpc>
                <a:spcPts val="3493"/>
              </a:lnSpc>
            </a:pPr>
            <a:r>
              <a:rPr lang="en-US" sz="2495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2495" u="sng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 UI-Centric Architecture: </a:t>
            </a:r>
          </a:p>
          <a:p>
            <a:pPr algn="l">
              <a:lnSpc>
                <a:spcPts val="3353"/>
              </a:lnSpc>
            </a:pPr>
            <a:r>
              <a:rPr lang="en-US" sz="23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Flutter’s widget-based system aligns perfectly with our Canva component-driven design</a:t>
            </a:r>
          </a:p>
          <a:p>
            <a:pPr algn="ctr">
              <a:lnSpc>
                <a:spcPts val="3353"/>
              </a:lnSpc>
            </a:pPr>
          </a:p>
          <a:p>
            <a:pPr algn="l">
              <a:lnSpc>
                <a:spcPts val="3493"/>
              </a:lnSpc>
            </a:pPr>
            <a:r>
              <a:rPr lang="en-US" sz="24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• </a:t>
            </a:r>
            <a:r>
              <a:rPr lang="en-US" sz="2495" u="sng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Hot Reload:</a:t>
            </a:r>
          </a:p>
          <a:p>
            <a:pPr algn="l">
              <a:lnSpc>
                <a:spcPts val="3353"/>
              </a:lnSpc>
            </a:pPr>
            <a:r>
              <a:rPr lang="en-US" sz="23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Immediate preview of design changes accelerates development</a:t>
            </a:r>
          </a:p>
          <a:p>
            <a:pPr algn="ctr">
              <a:lnSpc>
                <a:spcPts val="3353"/>
              </a:lnSpc>
            </a:pPr>
          </a:p>
          <a:p>
            <a:pPr algn="l">
              <a:lnSpc>
                <a:spcPts val="3353"/>
              </a:lnSpc>
            </a:pPr>
            <a:r>
              <a:rPr lang="en-US" sz="23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• </a:t>
            </a:r>
            <a:r>
              <a:rPr lang="en-US" sz="2395" u="sng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Package Ecosystem: </a:t>
            </a:r>
          </a:p>
          <a:p>
            <a:pPr algn="l">
              <a:lnSpc>
                <a:spcPts val="3353"/>
              </a:lnSpc>
            </a:pPr>
            <a:r>
              <a:rPr lang="en-US" sz="2395" b="true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Prebuilt packages for maps (google_maps_flutter),  notifications (firebase_messaging), and HTTP calls (http or dio) allow us to focus on core features rather than plumbing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5302" y="2399359"/>
            <a:ext cx="2644442" cy="57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4" b="true">
                <a:solidFill>
                  <a:srgbClr val="1F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Flutter?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467" y="-1989978"/>
            <a:ext cx="18415467" cy="12276978"/>
          </a:xfrm>
          <a:custGeom>
            <a:avLst/>
            <a:gdLst/>
            <a:ahLst/>
            <a:cxnLst/>
            <a:rect r="r" b="b" t="t" l="l"/>
            <a:pathLst>
              <a:path h="12276978" w="18415467">
                <a:moveTo>
                  <a:pt x="0" y="0"/>
                </a:moveTo>
                <a:lnTo>
                  <a:pt x="18415467" y="0"/>
                </a:lnTo>
                <a:lnTo>
                  <a:pt x="18415467" y="12276978"/>
                </a:lnTo>
                <a:lnTo>
                  <a:pt x="0" y="1227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927" y="2192351"/>
            <a:ext cx="18048146" cy="6532943"/>
            <a:chOff x="0" y="0"/>
            <a:chExt cx="2921371" cy="1057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1371" cy="1057457"/>
            </a:xfrm>
            <a:custGeom>
              <a:avLst/>
              <a:gdLst/>
              <a:ahLst/>
              <a:cxnLst/>
              <a:rect r="r" b="b" t="t" l="l"/>
              <a:pathLst>
                <a:path h="1057457" w="2921371">
                  <a:moveTo>
                    <a:pt x="0" y="0"/>
                  </a:moveTo>
                  <a:lnTo>
                    <a:pt x="2921371" y="0"/>
                  </a:lnTo>
                  <a:lnTo>
                    <a:pt x="2921371" y="1057457"/>
                  </a:lnTo>
                  <a:lnTo>
                    <a:pt x="0" y="1057457"/>
                  </a:lnTo>
                  <a:close/>
                </a:path>
              </a:pathLst>
            </a:custGeom>
            <a:blipFill>
              <a:blip r:embed="rId4"/>
              <a:stretch>
                <a:fillRect l="0" t="-8082" r="0" b="-4712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22258" y="1187758"/>
            <a:ext cx="9843485" cy="73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8"/>
              </a:lnSpc>
            </a:pPr>
            <a:r>
              <a:rPr lang="en-US" sz="5902" b="true">
                <a:solidFill>
                  <a:srgbClr val="1F1F1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7815" y="440815"/>
            <a:ext cx="4044083" cy="887892"/>
            <a:chOff x="0" y="0"/>
            <a:chExt cx="5392111" cy="11838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0134" cy="1183856"/>
            </a:xfrm>
            <a:custGeom>
              <a:avLst/>
              <a:gdLst/>
              <a:ahLst/>
              <a:cxnLst/>
              <a:rect r="r" b="b" t="t" l="l"/>
              <a:pathLst>
                <a:path h="1183856" w="990134">
                  <a:moveTo>
                    <a:pt x="0" y="0"/>
                  </a:moveTo>
                  <a:lnTo>
                    <a:pt x="990134" y="0"/>
                  </a:lnTo>
                  <a:lnTo>
                    <a:pt x="990134" y="1183856"/>
                  </a:lnTo>
                  <a:lnTo>
                    <a:pt x="0" y="118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72333" y="24469"/>
              <a:ext cx="4519778" cy="1089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24"/>
                </a:lnSpc>
              </a:pPr>
              <a:r>
                <a:rPr lang="en-US" b="true" sz="4946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13871" y="8944368"/>
            <a:ext cx="11571138" cy="116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b="true" sz="16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The UI design of SafePath application was developed to be clean, intuitive, and visually aligned with the purpose of delivering important road-related notifications to users in a fast, recognizable format.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</a:p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b="true" sz="165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See you in Task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29365" y="1367369"/>
            <a:ext cx="226271" cy="2262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313" y="-1038708"/>
            <a:ext cx="18546625" cy="12364417"/>
          </a:xfrm>
          <a:custGeom>
            <a:avLst/>
            <a:gdLst/>
            <a:ahLst/>
            <a:cxnLst/>
            <a:rect r="r" b="b" t="t" l="l"/>
            <a:pathLst>
              <a:path h="12364417" w="18546625">
                <a:moveTo>
                  <a:pt x="0" y="0"/>
                </a:moveTo>
                <a:lnTo>
                  <a:pt x="18546626" y="0"/>
                </a:lnTo>
                <a:lnTo>
                  <a:pt x="18546626" y="12364416"/>
                </a:lnTo>
                <a:lnTo>
                  <a:pt x="0" y="1236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085" y="8819893"/>
            <a:ext cx="4392876" cy="694873"/>
          </a:xfrm>
          <a:custGeom>
            <a:avLst/>
            <a:gdLst/>
            <a:ahLst/>
            <a:cxnLst/>
            <a:rect r="r" b="b" t="t" l="l"/>
            <a:pathLst>
              <a:path h="694873" w="4392876">
                <a:moveTo>
                  <a:pt x="0" y="0"/>
                </a:moveTo>
                <a:lnTo>
                  <a:pt x="4392876" y="0"/>
                </a:lnTo>
                <a:lnTo>
                  <a:pt x="4392876" y="694874"/>
                </a:lnTo>
                <a:lnTo>
                  <a:pt x="0" y="69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3176" y="3397604"/>
            <a:ext cx="3017935" cy="510405"/>
            <a:chOff x="0" y="0"/>
            <a:chExt cx="4023913" cy="6805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48168" cy="680539"/>
              <a:chOff x="0" y="0"/>
              <a:chExt cx="771384" cy="2144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1384" cy="214429"/>
              </a:xfrm>
              <a:custGeom>
                <a:avLst/>
                <a:gdLst/>
                <a:ahLst/>
                <a:cxnLst/>
                <a:rect r="r" b="b" t="t" l="l"/>
                <a:pathLst>
                  <a:path h="214429" w="771384">
                    <a:moveTo>
                      <a:pt x="107214" y="0"/>
                    </a:moveTo>
                    <a:lnTo>
                      <a:pt x="664170" y="0"/>
                    </a:lnTo>
                    <a:cubicBezTo>
                      <a:pt x="723383" y="0"/>
                      <a:pt x="771384" y="48002"/>
                      <a:pt x="771384" y="107214"/>
                    </a:cubicBezTo>
                    <a:lnTo>
                      <a:pt x="771384" y="107214"/>
                    </a:lnTo>
                    <a:cubicBezTo>
                      <a:pt x="771384" y="135649"/>
                      <a:pt x="760089" y="162920"/>
                      <a:pt x="739982" y="183026"/>
                    </a:cubicBezTo>
                    <a:cubicBezTo>
                      <a:pt x="719875" y="203133"/>
                      <a:pt x="692605" y="214429"/>
                      <a:pt x="664170" y="214429"/>
                    </a:cubicBezTo>
                    <a:lnTo>
                      <a:pt x="107214" y="214429"/>
                    </a:lnTo>
                    <a:cubicBezTo>
                      <a:pt x="48002" y="214429"/>
                      <a:pt x="0" y="166427"/>
                      <a:pt x="0" y="107214"/>
                    </a:cubicBezTo>
                    <a:lnTo>
                      <a:pt x="0" y="107214"/>
                    </a:lnTo>
                    <a:cubicBezTo>
                      <a:pt x="0" y="48002"/>
                      <a:pt x="48002" y="0"/>
                      <a:pt x="107214" y="0"/>
                    </a:cubicBezTo>
                    <a:close/>
                  </a:path>
                </a:pathLst>
              </a:custGeom>
              <a:solidFill>
                <a:srgbClr val="FF914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71384" cy="271579"/>
              </a:xfrm>
              <a:prstGeom prst="rect">
                <a:avLst/>
              </a:prstGeom>
            </p:spPr>
            <p:txBody>
              <a:bodyPr anchor="ctr" rtlCol="false" tIns="39201" lIns="39201" bIns="39201" rIns="39201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8659" y="-17273"/>
              <a:ext cx="3735254" cy="65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0"/>
                </a:lnSpc>
              </a:pPr>
              <a:r>
                <a:rPr lang="en-US" sz="2929" b="true">
                  <a:solidFill>
                    <a:srgbClr val="1F1F1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TASK 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81606" y="1514009"/>
            <a:ext cx="7775874" cy="14882435"/>
            <a:chOff x="0" y="0"/>
            <a:chExt cx="10367832" cy="19843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468" cy="19843247"/>
            </a:xfrm>
            <a:custGeom>
              <a:avLst/>
              <a:gdLst/>
              <a:ahLst/>
              <a:cxnLst/>
              <a:rect r="r" b="b" t="t" l="l"/>
              <a:pathLst>
                <a:path h="19843247" w="10194468">
                  <a:moveTo>
                    <a:pt x="0" y="0"/>
                  </a:moveTo>
                  <a:lnTo>
                    <a:pt x="10194468" y="0"/>
                  </a:lnTo>
                  <a:lnTo>
                    <a:pt x="10194468" y="19843247"/>
                  </a:lnTo>
                  <a:lnTo>
                    <a:pt x="0" y="19843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095470" y="493319"/>
              <a:ext cx="9272363" cy="18346963"/>
              <a:chOff x="0" y="0"/>
              <a:chExt cx="2620010" cy="51841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8" t="0" r="-38" b="0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8C8C8C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1028700" y="4562406"/>
            <a:ext cx="9257448" cy="182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3"/>
              </a:lnSpc>
            </a:pPr>
            <a:r>
              <a:rPr lang="en-US" sz="11382">
                <a:solidFill>
                  <a:srgbClr val="1F1F1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085" y="6327775"/>
            <a:ext cx="7713245" cy="79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b="true" sz="2301">
                <a:solidFill>
                  <a:srgbClr val="1F1F1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Road Sign and Road State Mobile Notification Application (SafePath)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7952" y="8879026"/>
            <a:ext cx="7091346" cy="51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1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62397" y="325814"/>
            <a:ext cx="5179585" cy="1137195"/>
            <a:chOff x="0" y="0"/>
            <a:chExt cx="6906113" cy="15162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8145" cy="1516261"/>
            </a:xfrm>
            <a:custGeom>
              <a:avLst/>
              <a:gdLst/>
              <a:ahLst/>
              <a:cxnLst/>
              <a:rect r="r" b="b" t="t" l="l"/>
              <a:pathLst>
                <a:path h="1516261" w="1268145">
                  <a:moveTo>
                    <a:pt x="0" y="0"/>
                  </a:moveTo>
                  <a:lnTo>
                    <a:pt x="1268145" y="0"/>
                  </a:lnTo>
                  <a:lnTo>
                    <a:pt x="1268145" y="1516261"/>
                  </a:lnTo>
                  <a:lnTo>
                    <a:pt x="0" y="1516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117268" y="29509"/>
              <a:ext cx="5788845" cy="1397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69"/>
                </a:lnSpc>
              </a:pPr>
              <a:r>
                <a:rPr lang="en-US" b="true" sz="6335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1803095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18288000" y="0"/>
                </a:moveTo>
                <a:lnTo>
                  <a:pt x="0" y="0"/>
                </a:lnTo>
                <a:lnTo>
                  <a:pt x="0" y="12192000"/>
                </a:lnTo>
                <a:lnTo>
                  <a:pt x="18288000" y="12192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65587" y="8806339"/>
            <a:ext cx="1469556" cy="1480661"/>
          </a:xfrm>
          <a:custGeom>
            <a:avLst/>
            <a:gdLst/>
            <a:ahLst/>
            <a:cxnLst/>
            <a:rect r="r" b="b" t="t" l="l"/>
            <a:pathLst>
              <a:path h="1480661" w="1469556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211707"/>
            <a:ext cx="8756468" cy="7344487"/>
          </a:xfrm>
          <a:custGeom>
            <a:avLst/>
            <a:gdLst/>
            <a:ahLst/>
            <a:cxnLst/>
            <a:rect r="r" b="b" t="t" l="l"/>
            <a:pathLst>
              <a:path h="7344487" w="8756468">
                <a:moveTo>
                  <a:pt x="0" y="0"/>
                </a:moveTo>
                <a:lnTo>
                  <a:pt x="8756468" y="0"/>
                </a:lnTo>
                <a:lnTo>
                  <a:pt x="8756468" y="7344488"/>
                </a:lnTo>
                <a:lnTo>
                  <a:pt x="0" y="7344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23008" y="9021511"/>
            <a:ext cx="954714" cy="92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true">
                <a:solidFill>
                  <a:srgbClr val="32B895"/>
                </a:solidFill>
                <a:latin typeface="Poppins Bold"/>
                <a:ea typeface="Poppins Bold"/>
                <a:cs typeface="Poppins Bold"/>
                <a:sym typeface="Poppins Bold"/>
              </a:rPr>
              <a:t>00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2258" y="4021332"/>
            <a:ext cx="6320917" cy="678815"/>
            <a:chOff x="0" y="0"/>
            <a:chExt cx="8427889" cy="905087"/>
          </a:xfrm>
        </p:grpSpPr>
        <p:sp>
          <p:nvSpPr>
            <p:cNvPr name="AutoShape 10" id="10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App Name &amp; Mission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2258" y="5118122"/>
            <a:ext cx="6320917" cy="678815"/>
            <a:chOff x="0" y="0"/>
            <a:chExt cx="8427889" cy="905087"/>
          </a:xfrm>
        </p:grpSpPr>
        <p:sp>
          <p:nvSpPr>
            <p:cNvPr name="AutoShape 17" id="17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App Structure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2258" y="6214911"/>
            <a:ext cx="6320917" cy="678815"/>
            <a:chOff x="0" y="0"/>
            <a:chExt cx="8427889" cy="905087"/>
          </a:xfrm>
        </p:grpSpPr>
        <p:sp>
          <p:nvSpPr>
            <p:cNvPr name="AutoShape 24" id="24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Brand Identity &amp; Logo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2258" y="7311701"/>
            <a:ext cx="6320917" cy="678815"/>
            <a:chOff x="0" y="0"/>
            <a:chExt cx="8427889" cy="905087"/>
          </a:xfrm>
        </p:grpSpPr>
        <p:sp>
          <p:nvSpPr>
            <p:cNvPr name="AutoShape 31" id="31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2" id="32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885996" y="-119649"/>
              <a:ext cx="6528952" cy="697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4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Typography and Iconography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04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9144000" y="2202182"/>
            <a:ext cx="8756468" cy="7344487"/>
          </a:xfrm>
          <a:custGeom>
            <a:avLst/>
            <a:gdLst/>
            <a:ahLst/>
            <a:cxnLst/>
            <a:rect r="r" b="b" t="t" l="l"/>
            <a:pathLst>
              <a:path h="7344487" w="8756468">
                <a:moveTo>
                  <a:pt x="0" y="0"/>
                </a:moveTo>
                <a:lnTo>
                  <a:pt x="8756468" y="0"/>
                </a:lnTo>
                <a:lnTo>
                  <a:pt x="8756468" y="7344488"/>
                </a:lnTo>
                <a:lnTo>
                  <a:pt x="0" y="7344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0276258" y="4011807"/>
            <a:ext cx="6320917" cy="678815"/>
            <a:chOff x="0" y="0"/>
            <a:chExt cx="8427889" cy="905087"/>
          </a:xfrm>
        </p:grpSpPr>
        <p:sp>
          <p:nvSpPr>
            <p:cNvPr name="AutoShape 39" id="39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0" id="40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Low Fidelity Wireframes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05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276258" y="5108597"/>
            <a:ext cx="6320917" cy="678815"/>
            <a:chOff x="0" y="0"/>
            <a:chExt cx="8427889" cy="905087"/>
          </a:xfrm>
        </p:grpSpPr>
        <p:sp>
          <p:nvSpPr>
            <p:cNvPr name="AutoShape 46" id="46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7" id="47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High Fidelity Interfaces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06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276258" y="6205386"/>
            <a:ext cx="6320917" cy="678815"/>
            <a:chOff x="0" y="0"/>
            <a:chExt cx="8427889" cy="905087"/>
          </a:xfrm>
        </p:grpSpPr>
        <p:sp>
          <p:nvSpPr>
            <p:cNvPr name="AutoShape 53" id="53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Frontend Implementation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07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276258" y="7302176"/>
            <a:ext cx="6320917" cy="678815"/>
            <a:chOff x="0" y="0"/>
            <a:chExt cx="8427889" cy="905087"/>
          </a:xfrm>
        </p:grpSpPr>
        <p:sp>
          <p:nvSpPr>
            <p:cNvPr name="AutoShape 60" id="60"/>
            <p:cNvSpPr/>
            <p:nvPr/>
          </p:nvSpPr>
          <p:spPr>
            <a:xfrm flipV="true">
              <a:off x="993407" y="892387"/>
              <a:ext cx="7434483" cy="0"/>
            </a:xfrm>
            <a:prstGeom prst="line">
              <a:avLst/>
            </a:prstGeom>
            <a:ln cap="flat" w="25400">
              <a:solidFill>
                <a:srgbClr val="23403D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1" id="61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r="r" b="b" t="t" l="l"/>
                <a:pathLst>
                  <a:path h="621460" w="691098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32B895">
                  <a:alpha val="89804"/>
                </a:srgbClr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993407" y="-147377"/>
              <a:ext cx="6421541" cy="74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true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Conclusion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7624039" y="-276225"/>
              <a:ext cx="803850" cy="922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b="true" sz="3200">
                  <a:solidFill>
                    <a:srgbClr val="23403D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08</a:t>
              </a: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825047" y="1099020"/>
            <a:ext cx="4203424" cy="139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7"/>
              </a:lnSpc>
            </a:pPr>
            <a:r>
              <a:rPr lang="en-US" sz="7776" b="true">
                <a:solidFill>
                  <a:srgbClr val="23403D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12013581" y="1704709"/>
            <a:ext cx="406008" cy="406008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8974" y="3915988"/>
            <a:ext cx="9100659" cy="1026249"/>
            <a:chOff x="0" y="0"/>
            <a:chExt cx="2396881" cy="270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6881" cy="270288"/>
            </a:xfrm>
            <a:custGeom>
              <a:avLst/>
              <a:gdLst/>
              <a:ahLst/>
              <a:cxnLst/>
              <a:rect r="r" b="b" t="t" l="l"/>
              <a:pathLst>
                <a:path h="270288" w="2396881">
                  <a:moveTo>
                    <a:pt x="43386" y="0"/>
                  </a:moveTo>
                  <a:lnTo>
                    <a:pt x="2353496" y="0"/>
                  </a:lnTo>
                  <a:cubicBezTo>
                    <a:pt x="2377457" y="0"/>
                    <a:pt x="2396881" y="19424"/>
                    <a:pt x="2396881" y="43386"/>
                  </a:cubicBezTo>
                  <a:lnTo>
                    <a:pt x="2396881" y="226902"/>
                  </a:lnTo>
                  <a:cubicBezTo>
                    <a:pt x="2396881" y="238409"/>
                    <a:pt x="2392310" y="249444"/>
                    <a:pt x="2384174" y="257580"/>
                  </a:cubicBezTo>
                  <a:cubicBezTo>
                    <a:pt x="2376038" y="265717"/>
                    <a:pt x="2365002" y="270288"/>
                    <a:pt x="2353496" y="270288"/>
                  </a:cubicBezTo>
                  <a:lnTo>
                    <a:pt x="43386" y="270288"/>
                  </a:lnTo>
                  <a:cubicBezTo>
                    <a:pt x="19424" y="270288"/>
                    <a:pt x="0" y="250863"/>
                    <a:pt x="0" y="226902"/>
                  </a:cubicBezTo>
                  <a:lnTo>
                    <a:pt x="0" y="43386"/>
                  </a:lnTo>
                  <a:cubicBezTo>
                    <a:pt x="0" y="19424"/>
                    <a:pt x="19424" y="0"/>
                    <a:pt x="43386" y="0"/>
                  </a:cubicBezTo>
                  <a:close/>
                </a:path>
              </a:pathLst>
            </a:custGeom>
            <a:solidFill>
              <a:srgbClr val="2E2E2E">
                <a:alpha val="43922"/>
              </a:srgbClr>
            </a:solidFill>
            <a:ln w="38100" cap="rnd">
              <a:gradFill>
                <a:gsLst>
                  <a:gs pos="0">
                    <a:srgbClr val="32D7AB">
                      <a:alpha val="44000"/>
                    </a:srgbClr>
                  </a:gs>
                  <a:gs pos="33333">
                    <a:srgbClr val="A8FFE8">
                      <a:alpha val="44000"/>
                    </a:srgbClr>
                  </a:gs>
                  <a:gs pos="66667">
                    <a:srgbClr val="E1FFF7">
                      <a:alpha val="44000"/>
                    </a:srgbClr>
                  </a:gs>
                  <a:gs pos="100000">
                    <a:srgbClr val="FFFFFF">
                      <a:alpha val="4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96881" cy="327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4739" y="4122128"/>
            <a:ext cx="613782" cy="6137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6513" y="2337531"/>
            <a:ext cx="9310154" cy="83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4"/>
              </a:lnSpc>
            </a:pPr>
            <a:r>
              <a:rPr lang="en-US" sz="6547" b="true">
                <a:solidFill>
                  <a:srgbClr val="1F1F1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 Name &amp; Mission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88879" y="1161827"/>
            <a:ext cx="7467894" cy="14292985"/>
            <a:chOff x="0" y="0"/>
            <a:chExt cx="9957192" cy="19057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90695" cy="19057313"/>
            </a:xfrm>
            <a:custGeom>
              <a:avLst/>
              <a:gdLst/>
              <a:ahLst/>
              <a:cxnLst/>
              <a:rect r="r" b="b" t="t" l="l"/>
              <a:pathLst>
                <a:path h="19057313" w="9790695">
                  <a:moveTo>
                    <a:pt x="0" y="0"/>
                  </a:moveTo>
                  <a:lnTo>
                    <a:pt x="9790695" y="0"/>
                  </a:lnTo>
                  <a:lnTo>
                    <a:pt x="9790695" y="19057313"/>
                  </a:lnTo>
                  <a:lnTo>
                    <a:pt x="0" y="1905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052081" y="473780"/>
              <a:ext cx="8905111" cy="17620293"/>
              <a:chOff x="0" y="0"/>
              <a:chExt cx="2620010" cy="51841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039" t="-1649" r="-746" b="0"/>
                </a:stretch>
              </a:blip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8C8C8C"/>
              </a:solidFill>
            </p:spPr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264841" y="4234951"/>
            <a:ext cx="373580" cy="388135"/>
          </a:xfrm>
          <a:custGeom>
            <a:avLst/>
            <a:gdLst/>
            <a:ahLst/>
            <a:cxnLst/>
            <a:rect r="r" b="b" t="t" l="l"/>
            <a:pathLst>
              <a:path h="388135" w="373580">
                <a:moveTo>
                  <a:pt x="0" y="0"/>
                </a:moveTo>
                <a:lnTo>
                  <a:pt x="373579" y="0"/>
                </a:lnTo>
                <a:lnTo>
                  <a:pt x="373579" y="388135"/>
                </a:lnTo>
                <a:lnTo>
                  <a:pt x="0" y="388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37040" y="4076266"/>
            <a:ext cx="2381700" cy="66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2"/>
              </a:lnSpc>
              <a:spcBef>
                <a:spcPct val="0"/>
              </a:spcBef>
            </a:pPr>
            <a:r>
              <a:rPr lang="en-US" b="true" sz="37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Safe Path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259591"/>
            <a:ext cx="8820932" cy="420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 Statement: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“Real-time insights for smarter driving and safer roads”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 &amp; Target Audience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SafePath is a mobile application designed to deliver notifications about road signs, traffic conditions, and emergency updates. By combining a comprehensive road-sign library with location-based alerts, SafePath helps drivers make informed decisions, avoid hazards, and contribute insights back to the community.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Audience: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Individual drivers (personal vehicles, bus/taxi users, ride-share drivers)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Road safety personnel (traffic officers, transportation agencies)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General road users in urban and semi-urban regions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86790" y="2594524"/>
            <a:ext cx="157950" cy="15795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7898" y="1491790"/>
            <a:ext cx="315899" cy="3158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0064" y="7130236"/>
            <a:ext cx="3436137" cy="2879524"/>
            <a:chOff x="0" y="0"/>
            <a:chExt cx="871609" cy="7304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1609" cy="730419"/>
            </a:xfrm>
            <a:custGeom>
              <a:avLst/>
              <a:gdLst/>
              <a:ahLst/>
              <a:cxnLst/>
              <a:rect r="r" b="b" t="t" l="l"/>
              <a:pathLst>
                <a:path h="730419" w="871609">
                  <a:moveTo>
                    <a:pt x="114907" y="0"/>
                  </a:moveTo>
                  <a:lnTo>
                    <a:pt x="756702" y="0"/>
                  </a:lnTo>
                  <a:cubicBezTo>
                    <a:pt x="787177" y="0"/>
                    <a:pt x="816404" y="12106"/>
                    <a:pt x="837954" y="33656"/>
                  </a:cubicBezTo>
                  <a:cubicBezTo>
                    <a:pt x="859503" y="55205"/>
                    <a:pt x="871609" y="84432"/>
                    <a:pt x="871609" y="114907"/>
                  </a:cubicBezTo>
                  <a:lnTo>
                    <a:pt x="871609" y="615512"/>
                  </a:lnTo>
                  <a:cubicBezTo>
                    <a:pt x="871609" y="645987"/>
                    <a:pt x="859503" y="675214"/>
                    <a:pt x="837954" y="696764"/>
                  </a:cubicBezTo>
                  <a:cubicBezTo>
                    <a:pt x="816404" y="718313"/>
                    <a:pt x="787177" y="730419"/>
                    <a:pt x="756702" y="730419"/>
                  </a:cubicBezTo>
                  <a:lnTo>
                    <a:pt x="114907" y="730419"/>
                  </a:lnTo>
                  <a:cubicBezTo>
                    <a:pt x="84432" y="730419"/>
                    <a:pt x="55205" y="718313"/>
                    <a:pt x="33656" y="696764"/>
                  </a:cubicBezTo>
                  <a:cubicBezTo>
                    <a:pt x="12106" y="675214"/>
                    <a:pt x="0" y="645987"/>
                    <a:pt x="0" y="615512"/>
                  </a:cubicBezTo>
                  <a:lnTo>
                    <a:pt x="0" y="114907"/>
                  </a:lnTo>
                  <a:cubicBezTo>
                    <a:pt x="0" y="84432"/>
                    <a:pt x="12106" y="55205"/>
                    <a:pt x="33656" y="33656"/>
                  </a:cubicBezTo>
                  <a:cubicBezTo>
                    <a:pt x="55205" y="12106"/>
                    <a:pt x="84432" y="0"/>
                    <a:pt x="11490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28575" cap="rnd">
              <a:solidFill>
                <a:srgbClr val="555555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71609" cy="78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3942" y="3384934"/>
            <a:ext cx="4159206" cy="3020228"/>
            <a:chOff x="0" y="0"/>
            <a:chExt cx="776212" cy="563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6212" cy="563650"/>
            </a:xfrm>
            <a:custGeom>
              <a:avLst/>
              <a:gdLst/>
              <a:ahLst/>
              <a:cxnLst/>
              <a:rect r="r" b="b" t="t" l="l"/>
              <a:pathLst>
                <a:path h="563650" w="776212">
                  <a:moveTo>
                    <a:pt x="93070" y="0"/>
                  </a:moveTo>
                  <a:lnTo>
                    <a:pt x="683142" y="0"/>
                  </a:lnTo>
                  <a:cubicBezTo>
                    <a:pt x="734543" y="0"/>
                    <a:pt x="776212" y="41669"/>
                    <a:pt x="776212" y="93070"/>
                  </a:cubicBezTo>
                  <a:lnTo>
                    <a:pt x="776212" y="470580"/>
                  </a:lnTo>
                  <a:cubicBezTo>
                    <a:pt x="776212" y="495264"/>
                    <a:pt x="766406" y="518937"/>
                    <a:pt x="748952" y="536391"/>
                  </a:cubicBezTo>
                  <a:cubicBezTo>
                    <a:pt x="731498" y="553844"/>
                    <a:pt x="707826" y="563650"/>
                    <a:pt x="683142" y="563650"/>
                  </a:cubicBezTo>
                  <a:lnTo>
                    <a:pt x="93070" y="563650"/>
                  </a:lnTo>
                  <a:cubicBezTo>
                    <a:pt x="68386" y="563650"/>
                    <a:pt x="44713" y="553844"/>
                    <a:pt x="27259" y="536391"/>
                  </a:cubicBezTo>
                  <a:cubicBezTo>
                    <a:pt x="9806" y="518937"/>
                    <a:pt x="0" y="495264"/>
                    <a:pt x="0" y="470580"/>
                  </a:cubicBezTo>
                  <a:lnTo>
                    <a:pt x="0" y="93070"/>
                  </a:lnTo>
                  <a:cubicBezTo>
                    <a:pt x="0" y="68386"/>
                    <a:pt x="9806" y="44713"/>
                    <a:pt x="27259" y="27259"/>
                  </a:cubicBezTo>
                  <a:cubicBezTo>
                    <a:pt x="44713" y="9806"/>
                    <a:pt x="68386" y="0"/>
                    <a:pt x="93070" y="0"/>
                  </a:cubicBezTo>
                  <a:close/>
                </a:path>
              </a:pathLst>
            </a:custGeom>
            <a:blipFill>
              <a:blip r:embed="rId4"/>
              <a:stretch>
                <a:fillRect l="-17826" t="-1172971" r="-316067" b="-2013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1782" y="809625"/>
            <a:ext cx="6967693" cy="137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5"/>
              </a:lnSpc>
            </a:pPr>
            <a:r>
              <a:rPr lang="en-US" sz="7596" b="true">
                <a:solidFill>
                  <a:srgbClr val="23403D"/>
                </a:solidFill>
                <a:latin typeface="Poppins Bold"/>
                <a:ea typeface="Poppins Bold"/>
                <a:cs typeface="Poppins Bold"/>
                <a:sym typeface="Poppins Bold"/>
              </a:rPr>
              <a:t>App Structure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085" y="7321022"/>
            <a:ext cx="2622153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392" y="7759098"/>
            <a:ext cx="2801538" cy="18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Overview dashboard with quick access to the road sign library, trending alerts, and search o Map preview showing nearby alerts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062689" y="3384934"/>
            <a:ext cx="4159206" cy="3020228"/>
            <a:chOff x="0" y="0"/>
            <a:chExt cx="776212" cy="5636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6212" cy="563650"/>
            </a:xfrm>
            <a:custGeom>
              <a:avLst/>
              <a:gdLst/>
              <a:ahLst/>
              <a:cxnLst/>
              <a:rect r="r" b="b" t="t" l="l"/>
              <a:pathLst>
                <a:path h="563650" w="776212">
                  <a:moveTo>
                    <a:pt x="93070" y="0"/>
                  </a:moveTo>
                  <a:lnTo>
                    <a:pt x="683142" y="0"/>
                  </a:lnTo>
                  <a:cubicBezTo>
                    <a:pt x="734543" y="0"/>
                    <a:pt x="776212" y="41669"/>
                    <a:pt x="776212" y="93070"/>
                  </a:cubicBezTo>
                  <a:lnTo>
                    <a:pt x="776212" y="470580"/>
                  </a:lnTo>
                  <a:cubicBezTo>
                    <a:pt x="776212" y="495264"/>
                    <a:pt x="766406" y="518937"/>
                    <a:pt x="748952" y="536391"/>
                  </a:cubicBezTo>
                  <a:cubicBezTo>
                    <a:pt x="731498" y="553844"/>
                    <a:pt x="707826" y="563650"/>
                    <a:pt x="683142" y="563650"/>
                  </a:cubicBezTo>
                  <a:lnTo>
                    <a:pt x="93070" y="563650"/>
                  </a:lnTo>
                  <a:cubicBezTo>
                    <a:pt x="68386" y="563650"/>
                    <a:pt x="44713" y="553844"/>
                    <a:pt x="27259" y="536391"/>
                  </a:cubicBezTo>
                  <a:cubicBezTo>
                    <a:pt x="9806" y="518937"/>
                    <a:pt x="0" y="495264"/>
                    <a:pt x="0" y="470580"/>
                  </a:cubicBezTo>
                  <a:lnTo>
                    <a:pt x="0" y="93070"/>
                  </a:lnTo>
                  <a:cubicBezTo>
                    <a:pt x="0" y="68386"/>
                    <a:pt x="9806" y="44713"/>
                    <a:pt x="27259" y="27259"/>
                  </a:cubicBezTo>
                  <a:cubicBezTo>
                    <a:pt x="44713" y="9806"/>
                    <a:pt x="68386" y="0"/>
                    <a:pt x="93070" y="0"/>
                  </a:cubicBezTo>
                  <a:close/>
                </a:path>
              </a:pathLst>
            </a:custGeom>
            <a:blipFill>
              <a:blip r:embed="rId4"/>
              <a:stretch>
                <a:fillRect l="-120224" t="-1189848" r="-220041" b="-2224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283706" y="3384934"/>
            <a:ext cx="4159206" cy="3020228"/>
            <a:chOff x="0" y="0"/>
            <a:chExt cx="776212" cy="5636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6212" cy="563650"/>
            </a:xfrm>
            <a:custGeom>
              <a:avLst/>
              <a:gdLst/>
              <a:ahLst/>
              <a:cxnLst/>
              <a:rect r="r" b="b" t="t" l="l"/>
              <a:pathLst>
                <a:path h="563650" w="776212">
                  <a:moveTo>
                    <a:pt x="93070" y="0"/>
                  </a:moveTo>
                  <a:lnTo>
                    <a:pt x="683142" y="0"/>
                  </a:lnTo>
                  <a:cubicBezTo>
                    <a:pt x="734543" y="0"/>
                    <a:pt x="776212" y="41669"/>
                    <a:pt x="776212" y="93070"/>
                  </a:cubicBezTo>
                  <a:lnTo>
                    <a:pt x="776212" y="470580"/>
                  </a:lnTo>
                  <a:cubicBezTo>
                    <a:pt x="776212" y="495264"/>
                    <a:pt x="766406" y="518937"/>
                    <a:pt x="748952" y="536391"/>
                  </a:cubicBezTo>
                  <a:cubicBezTo>
                    <a:pt x="731498" y="553844"/>
                    <a:pt x="707826" y="563650"/>
                    <a:pt x="683142" y="563650"/>
                  </a:cubicBezTo>
                  <a:lnTo>
                    <a:pt x="93070" y="563650"/>
                  </a:lnTo>
                  <a:cubicBezTo>
                    <a:pt x="68386" y="563650"/>
                    <a:pt x="44713" y="553844"/>
                    <a:pt x="27259" y="536391"/>
                  </a:cubicBezTo>
                  <a:cubicBezTo>
                    <a:pt x="9806" y="518937"/>
                    <a:pt x="0" y="495264"/>
                    <a:pt x="0" y="470580"/>
                  </a:cubicBezTo>
                  <a:lnTo>
                    <a:pt x="0" y="93070"/>
                  </a:lnTo>
                  <a:cubicBezTo>
                    <a:pt x="0" y="68386"/>
                    <a:pt x="9806" y="44713"/>
                    <a:pt x="27259" y="27259"/>
                  </a:cubicBezTo>
                  <a:cubicBezTo>
                    <a:pt x="44713" y="9806"/>
                    <a:pt x="68386" y="0"/>
                    <a:pt x="93070" y="0"/>
                  </a:cubicBezTo>
                  <a:close/>
                </a:path>
              </a:pathLst>
            </a:custGeom>
            <a:blipFill>
              <a:blip r:embed="rId4"/>
              <a:stretch>
                <a:fillRect l="-224395" t="-1208259" r="-122305" b="-23014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500062" y="3384934"/>
            <a:ext cx="4159206" cy="3020228"/>
            <a:chOff x="0" y="0"/>
            <a:chExt cx="776212" cy="5636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6212" cy="563650"/>
            </a:xfrm>
            <a:custGeom>
              <a:avLst/>
              <a:gdLst/>
              <a:ahLst/>
              <a:cxnLst/>
              <a:rect r="r" b="b" t="t" l="l"/>
              <a:pathLst>
                <a:path h="563650" w="776212">
                  <a:moveTo>
                    <a:pt x="93070" y="0"/>
                  </a:moveTo>
                  <a:lnTo>
                    <a:pt x="683142" y="0"/>
                  </a:lnTo>
                  <a:cubicBezTo>
                    <a:pt x="734543" y="0"/>
                    <a:pt x="776212" y="41669"/>
                    <a:pt x="776212" y="93070"/>
                  </a:cubicBezTo>
                  <a:lnTo>
                    <a:pt x="776212" y="470580"/>
                  </a:lnTo>
                  <a:cubicBezTo>
                    <a:pt x="776212" y="495264"/>
                    <a:pt x="766406" y="518937"/>
                    <a:pt x="748952" y="536391"/>
                  </a:cubicBezTo>
                  <a:cubicBezTo>
                    <a:pt x="731498" y="553844"/>
                    <a:pt x="707826" y="563650"/>
                    <a:pt x="683142" y="563650"/>
                  </a:cubicBezTo>
                  <a:lnTo>
                    <a:pt x="93070" y="563650"/>
                  </a:lnTo>
                  <a:cubicBezTo>
                    <a:pt x="68386" y="563650"/>
                    <a:pt x="44713" y="553844"/>
                    <a:pt x="27259" y="536391"/>
                  </a:cubicBezTo>
                  <a:cubicBezTo>
                    <a:pt x="9806" y="518937"/>
                    <a:pt x="0" y="495264"/>
                    <a:pt x="0" y="470580"/>
                  </a:cubicBezTo>
                  <a:lnTo>
                    <a:pt x="0" y="93070"/>
                  </a:lnTo>
                  <a:cubicBezTo>
                    <a:pt x="0" y="68386"/>
                    <a:pt x="9806" y="44713"/>
                    <a:pt x="27259" y="27259"/>
                  </a:cubicBezTo>
                  <a:cubicBezTo>
                    <a:pt x="44713" y="9806"/>
                    <a:pt x="68386" y="0"/>
                    <a:pt x="93070" y="0"/>
                  </a:cubicBezTo>
                  <a:close/>
                </a:path>
              </a:pathLst>
            </a:custGeom>
            <a:blipFill>
              <a:blip r:embed="rId4"/>
              <a:stretch>
                <a:fillRect l="-323552" t="-1206725" r="-22118" b="-21479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674140" y="7148898"/>
            <a:ext cx="3850200" cy="2860863"/>
            <a:chOff x="0" y="0"/>
            <a:chExt cx="976640" cy="7256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6640" cy="725685"/>
            </a:xfrm>
            <a:custGeom>
              <a:avLst/>
              <a:gdLst/>
              <a:ahLst/>
              <a:cxnLst/>
              <a:rect r="r" b="b" t="t" l="l"/>
              <a:pathLst>
                <a:path h="725685" w="976640">
                  <a:moveTo>
                    <a:pt x="102550" y="0"/>
                  </a:moveTo>
                  <a:lnTo>
                    <a:pt x="874091" y="0"/>
                  </a:lnTo>
                  <a:cubicBezTo>
                    <a:pt x="901288" y="0"/>
                    <a:pt x="927372" y="10804"/>
                    <a:pt x="946604" y="30036"/>
                  </a:cubicBezTo>
                  <a:cubicBezTo>
                    <a:pt x="965836" y="49268"/>
                    <a:pt x="976640" y="75352"/>
                    <a:pt x="976640" y="102550"/>
                  </a:cubicBezTo>
                  <a:lnTo>
                    <a:pt x="976640" y="623135"/>
                  </a:lnTo>
                  <a:cubicBezTo>
                    <a:pt x="976640" y="650333"/>
                    <a:pt x="965836" y="676417"/>
                    <a:pt x="946604" y="695649"/>
                  </a:cubicBezTo>
                  <a:cubicBezTo>
                    <a:pt x="927372" y="714881"/>
                    <a:pt x="901288" y="725685"/>
                    <a:pt x="874091" y="725685"/>
                  </a:cubicBezTo>
                  <a:lnTo>
                    <a:pt x="102550" y="725685"/>
                  </a:lnTo>
                  <a:cubicBezTo>
                    <a:pt x="75352" y="725685"/>
                    <a:pt x="49268" y="714881"/>
                    <a:pt x="30036" y="695649"/>
                  </a:cubicBezTo>
                  <a:cubicBezTo>
                    <a:pt x="10804" y="676417"/>
                    <a:pt x="0" y="650333"/>
                    <a:pt x="0" y="623135"/>
                  </a:cubicBezTo>
                  <a:lnTo>
                    <a:pt x="0" y="102550"/>
                  </a:lnTo>
                  <a:cubicBezTo>
                    <a:pt x="0" y="75352"/>
                    <a:pt x="10804" y="49268"/>
                    <a:pt x="30036" y="30036"/>
                  </a:cubicBezTo>
                  <a:cubicBezTo>
                    <a:pt x="49268" y="10804"/>
                    <a:pt x="75352" y="0"/>
                    <a:pt x="102550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28575" cap="rnd">
              <a:solidFill>
                <a:srgbClr val="555555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76640" cy="78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013148" y="7321022"/>
            <a:ext cx="3336140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Alerts / Notifications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788047" y="7130236"/>
            <a:ext cx="4767469" cy="2879524"/>
            <a:chOff x="0" y="0"/>
            <a:chExt cx="1209315" cy="7304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09315" cy="730419"/>
            </a:xfrm>
            <a:custGeom>
              <a:avLst/>
              <a:gdLst/>
              <a:ahLst/>
              <a:cxnLst/>
              <a:rect r="r" b="b" t="t" l="l"/>
              <a:pathLst>
                <a:path h="730419" w="1209315">
                  <a:moveTo>
                    <a:pt x="82819" y="0"/>
                  </a:moveTo>
                  <a:lnTo>
                    <a:pt x="1126495" y="0"/>
                  </a:lnTo>
                  <a:cubicBezTo>
                    <a:pt x="1148460" y="0"/>
                    <a:pt x="1169526" y="8726"/>
                    <a:pt x="1185057" y="24257"/>
                  </a:cubicBezTo>
                  <a:cubicBezTo>
                    <a:pt x="1200589" y="39789"/>
                    <a:pt x="1209315" y="60854"/>
                    <a:pt x="1209315" y="82819"/>
                  </a:cubicBezTo>
                  <a:lnTo>
                    <a:pt x="1209315" y="647600"/>
                  </a:lnTo>
                  <a:cubicBezTo>
                    <a:pt x="1209315" y="669565"/>
                    <a:pt x="1200589" y="690630"/>
                    <a:pt x="1185057" y="706162"/>
                  </a:cubicBezTo>
                  <a:cubicBezTo>
                    <a:pt x="1169526" y="721694"/>
                    <a:pt x="1148460" y="730419"/>
                    <a:pt x="1126495" y="730419"/>
                  </a:cubicBezTo>
                  <a:lnTo>
                    <a:pt x="82819" y="730419"/>
                  </a:lnTo>
                  <a:cubicBezTo>
                    <a:pt x="60854" y="730419"/>
                    <a:pt x="39789" y="721694"/>
                    <a:pt x="24257" y="706162"/>
                  </a:cubicBezTo>
                  <a:cubicBezTo>
                    <a:pt x="8726" y="690630"/>
                    <a:pt x="0" y="669565"/>
                    <a:pt x="0" y="647600"/>
                  </a:cubicBezTo>
                  <a:lnTo>
                    <a:pt x="0" y="82819"/>
                  </a:lnTo>
                  <a:cubicBezTo>
                    <a:pt x="0" y="60854"/>
                    <a:pt x="8726" y="39789"/>
                    <a:pt x="24257" y="24257"/>
                  </a:cubicBezTo>
                  <a:cubicBezTo>
                    <a:pt x="39789" y="8726"/>
                    <a:pt x="60854" y="0"/>
                    <a:pt x="82819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28575" cap="rnd">
              <a:solidFill>
                <a:srgbClr val="555555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209315" cy="78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792052" y="7130236"/>
            <a:ext cx="4202625" cy="2860863"/>
            <a:chOff x="0" y="0"/>
            <a:chExt cx="1066036" cy="72568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6036" cy="725685"/>
            </a:xfrm>
            <a:custGeom>
              <a:avLst/>
              <a:gdLst/>
              <a:ahLst/>
              <a:cxnLst/>
              <a:rect r="r" b="b" t="t" l="l"/>
              <a:pathLst>
                <a:path h="725685" w="1066036">
                  <a:moveTo>
                    <a:pt x="93950" y="0"/>
                  </a:moveTo>
                  <a:lnTo>
                    <a:pt x="972086" y="0"/>
                  </a:lnTo>
                  <a:cubicBezTo>
                    <a:pt x="997003" y="0"/>
                    <a:pt x="1020900" y="9898"/>
                    <a:pt x="1038519" y="27517"/>
                  </a:cubicBezTo>
                  <a:cubicBezTo>
                    <a:pt x="1056138" y="45137"/>
                    <a:pt x="1066036" y="69033"/>
                    <a:pt x="1066036" y="93950"/>
                  </a:cubicBezTo>
                  <a:lnTo>
                    <a:pt x="1066036" y="631735"/>
                  </a:lnTo>
                  <a:cubicBezTo>
                    <a:pt x="1066036" y="656652"/>
                    <a:pt x="1056138" y="680549"/>
                    <a:pt x="1038519" y="698168"/>
                  </a:cubicBezTo>
                  <a:cubicBezTo>
                    <a:pt x="1020900" y="715787"/>
                    <a:pt x="997003" y="725685"/>
                    <a:pt x="972086" y="725685"/>
                  </a:cubicBezTo>
                  <a:lnTo>
                    <a:pt x="93950" y="725685"/>
                  </a:lnTo>
                  <a:cubicBezTo>
                    <a:pt x="69033" y="725685"/>
                    <a:pt x="45137" y="715787"/>
                    <a:pt x="27517" y="698168"/>
                  </a:cubicBezTo>
                  <a:cubicBezTo>
                    <a:pt x="9898" y="680549"/>
                    <a:pt x="0" y="656652"/>
                    <a:pt x="0" y="631735"/>
                  </a:cubicBezTo>
                  <a:lnTo>
                    <a:pt x="0" y="93950"/>
                  </a:lnTo>
                  <a:cubicBezTo>
                    <a:pt x="0" y="69033"/>
                    <a:pt x="9898" y="45137"/>
                    <a:pt x="27517" y="27517"/>
                  </a:cubicBezTo>
                  <a:cubicBezTo>
                    <a:pt x="45137" y="9898"/>
                    <a:pt x="69033" y="0"/>
                    <a:pt x="93950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28575" cap="rnd">
              <a:solidFill>
                <a:srgbClr val="555555">
                  <a:alpha val="53725"/>
                </a:srgbClr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066036" cy="78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981911" y="7347171"/>
            <a:ext cx="4518151" cy="33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1907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Report Incident /Emergency Contact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776256" y="7759098"/>
            <a:ext cx="3573032" cy="18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Chronological feed of all active alerts (traffic, weather, closures)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Filter by type (Traffic, Weather, Emergency)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Live Google Map Updates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863259" y="8022623"/>
            <a:ext cx="4465448" cy="158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A contribution interface where users can submit new hazards or incorrect/missing signs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Option to attach a photo, select sign category, and add descriptive text.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84166" y="7347171"/>
            <a:ext cx="4518151" cy="33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1907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Settings / User Profile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69866" y="7865423"/>
            <a:ext cx="3722752" cy="189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Profile information (name, email)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Notification preferences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 Dark mode / Light mode toggle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Logout / Account deletion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11717" y="1544214"/>
            <a:ext cx="332283" cy="3322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4762" y="2382690"/>
            <a:ext cx="7333097" cy="7333097"/>
          </a:xfrm>
          <a:custGeom>
            <a:avLst/>
            <a:gdLst/>
            <a:ahLst/>
            <a:cxnLst/>
            <a:rect r="r" b="b" t="t" l="l"/>
            <a:pathLst>
              <a:path h="7333097" w="7333097">
                <a:moveTo>
                  <a:pt x="0" y="0"/>
                </a:moveTo>
                <a:lnTo>
                  <a:pt x="7333097" y="0"/>
                </a:lnTo>
                <a:lnTo>
                  <a:pt x="7333097" y="7333097"/>
                </a:lnTo>
                <a:lnTo>
                  <a:pt x="0" y="7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8472" y="2399724"/>
            <a:ext cx="7316062" cy="7316062"/>
          </a:xfrm>
          <a:custGeom>
            <a:avLst/>
            <a:gdLst/>
            <a:ahLst/>
            <a:cxnLst/>
            <a:rect r="r" b="b" t="t" l="l"/>
            <a:pathLst>
              <a:path h="7316062" w="7316062">
                <a:moveTo>
                  <a:pt x="0" y="0"/>
                </a:moveTo>
                <a:lnTo>
                  <a:pt x="7316063" y="0"/>
                </a:lnTo>
                <a:lnTo>
                  <a:pt x="7316063" y="7316063"/>
                </a:lnTo>
                <a:lnTo>
                  <a:pt x="0" y="731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240099"/>
            <a:ext cx="8507975" cy="8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5"/>
              </a:lnSpc>
            </a:pPr>
            <a:r>
              <a:rPr lang="en-US" sz="4596" b="true">
                <a:solidFill>
                  <a:srgbClr val="23403D"/>
                </a:solidFill>
                <a:latin typeface="Poppins Bold"/>
                <a:ea typeface="Poppins Bold"/>
                <a:cs typeface="Poppins Bold"/>
                <a:sym typeface="Poppins Bold"/>
              </a:rPr>
              <a:t>Brand Identity and Logo (1)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42559" y="5722735"/>
            <a:ext cx="18844638" cy="3283459"/>
            <a:chOff x="0" y="0"/>
            <a:chExt cx="9951196" cy="17338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51196" cy="1733880"/>
            </a:xfrm>
            <a:custGeom>
              <a:avLst/>
              <a:gdLst/>
              <a:ahLst/>
              <a:cxnLst/>
              <a:rect r="r" b="b" t="t" l="l"/>
              <a:pathLst>
                <a:path h="1733880" w="9951196">
                  <a:moveTo>
                    <a:pt x="0" y="0"/>
                  </a:moveTo>
                  <a:lnTo>
                    <a:pt x="9951196" y="0"/>
                  </a:lnTo>
                  <a:lnTo>
                    <a:pt x="9951196" y="1733880"/>
                  </a:lnTo>
                  <a:lnTo>
                    <a:pt x="0" y="173388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56944" y="4093659"/>
            <a:ext cx="2801962" cy="2302863"/>
            <a:chOff x="0" y="0"/>
            <a:chExt cx="1263393" cy="10383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3393" cy="1038351"/>
            </a:xfrm>
            <a:custGeom>
              <a:avLst/>
              <a:gdLst/>
              <a:ahLst/>
              <a:cxnLst/>
              <a:rect r="r" b="b" t="t" l="l"/>
              <a:pathLst>
                <a:path h="1038351" w="1263393">
                  <a:moveTo>
                    <a:pt x="0" y="0"/>
                  </a:moveTo>
                  <a:lnTo>
                    <a:pt x="1263393" y="0"/>
                  </a:lnTo>
                  <a:lnTo>
                    <a:pt x="1263393" y="1038351"/>
                  </a:lnTo>
                  <a:lnTo>
                    <a:pt x="0" y="103835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2B89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63393" cy="1057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7471" y="6995549"/>
            <a:ext cx="1570221" cy="4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b="true" sz="26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#1F1F1F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9433" y="7012019"/>
            <a:ext cx="1545439" cy="4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b="true" sz="26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#32B895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01956" y="7012019"/>
            <a:ext cx="1453504" cy="4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b="true" sz="26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#FF914D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40487" y="9723450"/>
            <a:ext cx="4807025" cy="27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9"/>
              </a:lnSpc>
            </a:pPr>
            <a:r>
              <a:rPr lang="en-US" b="true" sz="1635">
                <a:solidFill>
                  <a:srgbClr val="1F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SafePath</a:t>
            </a:r>
            <a:r>
              <a:rPr lang="en-US" b="true" sz="1635">
                <a:solidFill>
                  <a:srgbClr val="1F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colour palette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40487" y="9191625"/>
            <a:ext cx="4807025" cy="5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b="true" sz="3271">
                <a:solidFill>
                  <a:srgbClr val="32B895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Visual Brand Identity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4952" y="7012019"/>
            <a:ext cx="1443455" cy="44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b="true" sz="26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#FF914D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75753" y="6972166"/>
            <a:ext cx="1476222" cy="47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b="true" sz="283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#FFFFFF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712459" y="4093659"/>
            <a:ext cx="2716108" cy="2181672"/>
            <a:chOff x="0" y="0"/>
            <a:chExt cx="1224681" cy="9837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4681" cy="983706"/>
            </a:xfrm>
            <a:custGeom>
              <a:avLst/>
              <a:gdLst/>
              <a:ahLst/>
              <a:cxnLst/>
              <a:rect r="r" b="b" t="t" l="l"/>
              <a:pathLst>
                <a:path h="983706" w="1224681">
                  <a:moveTo>
                    <a:pt x="0" y="0"/>
                  </a:moveTo>
                  <a:lnTo>
                    <a:pt x="1224681" y="0"/>
                  </a:lnTo>
                  <a:lnTo>
                    <a:pt x="1224681" y="983706"/>
                  </a:lnTo>
                  <a:lnTo>
                    <a:pt x="0" y="983706"/>
                  </a:lnTo>
                  <a:close/>
                </a:path>
              </a:pathLst>
            </a:custGeom>
            <a:solidFill>
              <a:srgbClr val="8A8A8A"/>
            </a:solidFill>
            <a:ln w="19050" cap="sq">
              <a:solidFill>
                <a:srgbClr val="32B89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224681" cy="1002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61652" y="4093659"/>
            <a:ext cx="2802542" cy="2262946"/>
            <a:chOff x="0" y="0"/>
            <a:chExt cx="1263654" cy="10203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3654" cy="1020352"/>
            </a:xfrm>
            <a:custGeom>
              <a:avLst/>
              <a:gdLst/>
              <a:ahLst/>
              <a:cxnLst/>
              <a:rect r="r" b="b" t="t" l="l"/>
              <a:pathLst>
                <a:path h="1020352" w="1263654">
                  <a:moveTo>
                    <a:pt x="0" y="0"/>
                  </a:moveTo>
                  <a:lnTo>
                    <a:pt x="1263654" y="0"/>
                  </a:lnTo>
                  <a:lnTo>
                    <a:pt x="1263654" y="1020352"/>
                  </a:lnTo>
                  <a:lnTo>
                    <a:pt x="0" y="1020352"/>
                  </a:lnTo>
                  <a:close/>
                </a:path>
              </a:pathLst>
            </a:custGeom>
            <a:solidFill>
              <a:srgbClr val="FF914D"/>
            </a:solidFill>
            <a:ln w="19050" cap="sq">
              <a:solidFill>
                <a:srgbClr val="32B89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263654" cy="1039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28029" y="4134296"/>
            <a:ext cx="2489105" cy="2181672"/>
            <a:chOff x="0" y="0"/>
            <a:chExt cx="1122327" cy="9837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2327" cy="983706"/>
            </a:xfrm>
            <a:custGeom>
              <a:avLst/>
              <a:gdLst/>
              <a:ahLst/>
              <a:cxnLst/>
              <a:rect r="r" b="b" t="t" l="l"/>
              <a:pathLst>
                <a:path h="983706" w="1122327">
                  <a:moveTo>
                    <a:pt x="0" y="0"/>
                  </a:moveTo>
                  <a:lnTo>
                    <a:pt x="1122327" y="0"/>
                  </a:lnTo>
                  <a:lnTo>
                    <a:pt x="1122327" y="983706"/>
                  </a:lnTo>
                  <a:lnTo>
                    <a:pt x="0" y="983706"/>
                  </a:lnTo>
                  <a:close/>
                </a:path>
              </a:pathLst>
            </a:custGeom>
            <a:solidFill>
              <a:srgbClr val="1F1F1F"/>
            </a:solidFill>
            <a:ln w="19050" cap="sq">
              <a:solidFill>
                <a:srgbClr val="32B895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122327" cy="1002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940698" y="3036197"/>
            <a:ext cx="4406603" cy="3651887"/>
            <a:chOff x="0" y="0"/>
            <a:chExt cx="1986918" cy="16466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86918" cy="1646620"/>
            </a:xfrm>
            <a:custGeom>
              <a:avLst/>
              <a:gdLst/>
              <a:ahLst/>
              <a:cxnLst/>
              <a:rect r="r" b="b" t="t" l="l"/>
              <a:pathLst>
                <a:path h="1646620" w="1986918">
                  <a:moveTo>
                    <a:pt x="0" y="0"/>
                  </a:moveTo>
                  <a:lnTo>
                    <a:pt x="1986918" y="0"/>
                  </a:lnTo>
                  <a:lnTo>
                    <a:pt x="1986918" y="1646620"/>
                  </a:lnTo>
                  <a:lnTo>
                    <a:pt x="0" y="1646620"/>
                  </a:lnTo>
                  <a:close/>
                </a:path>
              </a:pathLst>
            </a:custGeom>
            <a:solidFill>
              <a:srgbClr val="32B895"/>
            </a:solidFill>
            <a:ln w="19050" cap="sq">
              <a:solidFill>
                <a:srgbClr val="1F1F1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986918" cy="1665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811717" y="1544214"/>
            <a:ext cx="332283" cy="33228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144000" y="1240099"/>
            <a:ext cx="8507975" cy="8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5"/>
              </a:lnSpc>
            </a:pPr>
            <a:r>
              <a:rPr lang="en-US" sz="4596" b="true">
                <a:solidFill>
                  <a:srgbClr val="23403D"/>
                </a:solidFill>
                <a:latin typeface="Poppins Bold"/>
                <a:ea typeface="Poppins Bold"/>
                <a:cs typeface="Poppins Bold"/>
                <a:sym typeface="Poppins Bold"/>
              </a:rPr>
              <a:t>Brand Identity and Logo (2)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40698" y="7677432"/>
            <a:ext cx="4517408" cy="105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1F1F1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Represents growth, balance, Promotes calmness and trust, reducing driver stress.safety. •Green is associated with “go” signals (positive, reassuring)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54344" y="7924705"/>
            <a:ext cx="2748728" cy="523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1F1F1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Used sparingly for secondary Call to actions like “see more”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26726" y="1961536"/>
            <a:ext cx="6041151" cy="59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23403D"/>
                </a:solidFill>
                <a:latin typeface="Poppins"/>
                <a:ea typeface="Poppins"/>
                <a:cs typeface="Poppins"/>
                <a:sym typeface="Poppins"/>
              </a:rPr>
              <a:t>(Colour Psychology)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410179" y="7944206"/>
            <a:ext cx="2748728" cy="523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1F1F1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Gives the App a Modern Clean Look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96149" y="7677432"/>
            <a:ext cx="2748728" cy="105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1F1F1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Maintains readability and reduces eye strain in low-light. Conveys sophistication and focus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3864" y="7559630"/>
            <a:ext cx="2463270" cy="105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1535">
                <a:solidFill>
                  <a:srgbClr val="1F1F1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Background for most screens (clean, minimal distractions). Enhances contrast with text/icons.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42687" y="2919557"/>
            <a:ext cx="4600478" cy="6942554"/>
            <a:chOff x="0" y="0"/>
            <a:chExt cx="1166956" cy="1761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956" cy="1761046"/>
            </a:xfrm>
            <a:custGeom>
              <a:avLst/>
              <a:gdLst/>
              <a:ahLst/>
              <a:cxnLst/>
              <a:rect r="r" b="b" t="t" l="l"/>
              <a:pathLst>
                <a:path h="1761046" w="1166956">
                  <a:moveTo>
                    <a:pt x="85825" y="0"/>
                  </a:moveTo>
                  <a:lnTo>
                    <a:pt x="1081130" y="0"/>
                  </a:lnTo>
                  <a:cubicBezTo>
                    <a:pt x="1103893" y="0"/>
                    <a:pt x="1125723" y="9042"/>
                    <a:pt x="1141818" y="25138"/>
                  </a:cubicBezTo>
                  <a:cubicBezTo>
                    <a:pt x="1157913" y="41233"/>
                    <a:pt x="1166956" y="63063"/>
                    <a:pt x="1166956" y="85825"/>
                  </a:cubicBezTo>
                  <a:lnTo>
                    <a:pt x="1166956" y="1675220"/>
                  </a:lnTo>
                  <a:cubicBezTo>
                    <a:pt x="1166956" y="1697983"/>
                    <a:pt x="1157913" y="1719813"/>
                    <a:pt x="1141818" y="1735908"/>
                  </a:cubicBezTo>
                  <a:cubicBezTo>
                    <a:pt x="1125723" y="1752004"/>
                    <a:pt x="1103893" y="1761046"/>
                    <a:pt x="1081130" y="1761046"/>
                  </a:cubicBezTo>
                  <a:lnTo>
                    <a:pt x="85825" y="1761046"/>
                  </a:lnTo>
                  <a:cubicBezTo>
                    <a:pt x="63063" y="1761046"/>
                    <a:pt x="41233" y="1752004"/>
                    <a:pt x="25138" y="1735908"/>
                  </a:cubicBezTo>
                  <a:cubicBezTo>
                    <a:pt x="9042" y="1719813"/>
                    <a:pt x="0" y="1697983"/>
                    <a:pt x="0" y="1675220"/>
                  </a:cubicBezTo>
                  <a:lnTo>
                    <a:pt x="0" y="85825"/>
                  </a:lnTo>
                  <a:cubicBezTo>
                    <a:pt x="0" y="63063"/>
                    <a:pt x="9042" y="41233"/>
                    <a:pt x="25138" y="25138"/>
                  </a:cubicBezTo>
                  <a:cubicBezTo>
                    <a:pt x="41233" y="9042"/>
                    <a:pt x="63063" y="0"/>
                    <a:pt x="85825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66956" cy="1818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10472" y="2951701"/>
            <a:ext cx="5480533" cy="6795726"/>
            <a:chOff x="0" y="0"/>
            <a:chExt cx="1390190" cy="1723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0190" cy="1723802"/>
            </a:xfrm>
            <a:custGeom>
              <a:avLst/>
              <a:gdLst/>
              <a:ahLst/>
              <a:cxnLst/>
              <a:rect r="r" b="b" t="t" l="l"/>
              <a:pathLst>
                <a:path h="1723802" w="1390190">
                  <a:moveTo>
                    <a:pt x="72044" y="0"/>
                  </a:moveTo>
                  <a:lnTo>
                    <a:pt x="1318146" y="0"/>
                  </a:lnTo>
                  <a:cubicBezTo>
                    <a:pt x="1357935" y="0"/>
                    <a:pt x="1390190" y="32255"/>
                    <a:pt x="1390190" y="72044"/>
                  </a:cubicBezTo>
                  <a:lnTo>
                    <a:pt x="1390190" y="1651758"/>
                  </a:lnTo>
                  <a:cubicBezTo>
                    <a:pt x="1390190" y="1670865"/>
                    <a:pt x="1382600" y="1689190"/>
                    <a:pt x="1369089" y="1702701"/>
                  </a:cubicBezTo>
                  <a:cubicBezTo>
                    <a:pt x="1355578" y="1716211"/>
                    <a:pt x="1337253" y="1723802"/>
                    <a:pt x="1318146" y="1723802"/>
                  </a:cubicBezTo>
                  <a:lnTo>
                    <a:pt x="72044" y="1723802"/>
                  </a:lnTo>
                  <a:cubicBezTo>
                    <a:pt x="52937" y="1723802"/>
                    <a:pt x="34612" y="1716211"/>
                    <a:pt x="21101" y="1702701"/>
                  </a:cubicBezTo>
                  <a:cubicBezTo>
                    <a:pt x="7590" y="1689190"/>
                    <a:pt x="0" y="1670865"/>
                    <a:pt x="0" y="1651758"/>
                  </a:cubicBezTo>
                  <a:lnTo>
                    <a:pt x="0" y="72044"/>
                  </a:lnTo>
                  <a:cubicBezTo>
                    <a:pt x="0" y="52937"/>
                    <a:pt x="7590" y="34612"/>
                    <a:pt x="21101" y="21101"/>
                  </a:cubicBezTo>
                  <a:cubicBezTo>
                    <a:pt x="34612" y="7590"/>
                    <a:pt x="52937" y="0"/>
                    <a:pt x="72044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90190" cy="1780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302895" y="4313607"/>
            <a:ext cx="4695687" cy="378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Poppins (Primary Font)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Headings: Poppins Bold, 18–24pt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Subheadings: Poppins SemiBold, 16–18pt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Body Text: Poppins Regular, 14–16pt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Captions: Poppins Light, 12–14pt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Quicksand (Logo Only):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 Used at 32–48pt on splash and onboarding screens for brand name.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87753" y="1701681"/>
            <a:ext cx="258557" cy="2585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9939" y="1701681"/>
            <a:ext cx="6041816" cy="11563580"/>
            <a:chOff x="0" y="0"/>
            <a:chExt cx="8055755" cy="154181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21052" cy="15418106"/>
            </a:xfrm>
            <a:custGeom>
              <a:avLst/>
              <a:gdLst/>
              <a:ahLst/>
              <a:cxnLst/>
              <a:rect r="r" b="b" t="t" l="l"/>
              <a:pathLst>
                <a:path h="15418106" w="7921052">
                  <a:moveTo>
                    <a:pt x="0" y="0"/>
                  </a:moveTo>
                  <a:lnTo>
                    <a:pt x="7921052" y="0"/>
                  </a:lnTo>
                  <a:lnTo>
                    <a:pt x="7921052" y="15418106"/>
                  </a:lnTo>
                  <a:lnTo>
                    <a:pt x="0" y="15418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851175" y="383307"/>
              <a:ext cx="7204581" cy="14255501"/>
              <a:chOff x="0" y="0"/>
              <a:chExt cx="2620010" cy="51841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4" t="0" r="-64" b="0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8C8C8C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8177787" y="1576994"/>
            <a:ext cx="9602943" cy="63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 b="true">
                <a:solidFill>
                  <a:srgbClr val="1F1F1F"/>
                </a:solidFill>
                <a:latin typeface="TT Norms Bold"/>
                <a:ea typeface="TT Norms Bold"/>
                <a:cs typeface="TT Norms Bold"/>
                <a:sym typeface="TT Norms Bold"/>
              </a:rPr>
              <a:t>Typography and Iconography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28903" y="4313607"/>
            <a:ext cx="3744477" cy="472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 All icons are custom-designed or sourced from a consistent vector set </a:t>
            </a:r>
            <a:r>
              <a:rPr lang="en-US" sz="1800" b="true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(Canva)</a:t>
            </a: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 and optimized as SVG files for crispness on Retina/HD screens.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Road sign icons</a:t>
            </a: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: high-contrast white silhouette on green circular backgrounds (default), switching to black-on-white in light mode.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Action icons </a:t>
            </a: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(home, alerts, report, settings) use minimalist line-art style in black or white, depending on background.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21011" y="3280553"/>
            <a:ext cx="3567929" cy="5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b="true" sz="3662" u="sng">
                <a:solidFill>
                  <a:srgbClr val="1F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Typography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92150" y="3280553"/>
            <a:ext cx="3567929" cy="54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b="true" sz="3662" u="sng">
                <a:solidFill>
                  <a:srgbClr val="1F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Iconography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02895" y="5929862"/>
            <a:ext cx="4027940" cy="98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3"/>
              </a:lnSpc>
              <a:spcBef>
                <a:spcPct val="0"/>
              </a:spcBef>
            </a:pPr>
            <a:r>
              <a:rPr lang="en-US" b="true" sz="5502">
                <a:solidFill>
                  <a:srgbClr val="1F1F1F"/>
                </a:solidFill>
                <a:latin typeface="Poppins Bold"/>
                <a:ea typeface="Poppins Bold"/>
                <a:cs typeface="Poppins Bold"/>
                <a:sym typeface="Poppins Bold"/>
              </a:rPr>
              <a:t>Aa Poppins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37008" y="8430356"/>
            <a:ext cx="4135934" cy="82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3"/>
              </a:lnSpc>
              <a:spcBef>
                <a:spcPct val="0"/>
              </a:spcBef>
            </a:pPr>
            <a:r>
              <a:rPr lang="en-US" b="true" sz="4902">
                <a:solidFill>
                  <a:srgbClr val="1F1F1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Aa QuickSand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04055"/>
            <a:ext cx="3930799" cy="1887333"/>
            <a:chOff x="0" y="0"/>
            <a:chExt cx="1026284" cy="492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6284" cy="492760"/>
            </a:xfrm>
            <a:custGeom>
              <a:avLst/>
              <a:gdLst/>
              <a:ahLst/>
              <a:cxnLst/>
              <a:rect r="r" b="b" t="t" l="l"/>
              <a:pathLst>
                <a:path h="492760" w="1026284">
                  <a:moveTo>
                    <a:pt x="66965" y="0"/>
                  </a:moveTo>
                  <a:lnTo>
                    <a:pt x="959320" y="0"/>
                  </a:lnTo>
                  <a:cubicBezTo>
                    <a:pt x="996303" y="0"/>
                    <a:pt x="1026284" y="29981"/>
                    <a:pt x="1026284" y="66965"/>
                  </a:cubicBezTo>
                  <a:lnTo>
                    <a:pt x="1026284" y="425795"/>
                  </a:lnTo>
                  <a:cubicBezTo>
                    <a:pt x="1026284" y="462779"/>
                    <a:pt x="996303" y="492760"/>
                    <a:pt x="959320" y="492760"/>
                  </a:cubicBezTo>
                  <a:lnTo>
                    <a:pt x="66965" y="492760"/>
                  </a:lnTo>
                  <a:cubicBezTo>
                    <a:pt x="29981" y="492760"/>
                    <a:pt x="0" y="462779"/>
                    <a:pt x="0" y="425795"/>
                  </a:cubicBezTo>
                  <a:lnTo>
                    <a:pt x="0" y="66965"/>
                  </a:lnTo>
                  <a:cubicBezTo>
                    <a:pt x="0" y="29981"/>
                    <a:pt x="29981" y="0"/>
                    <a:pt x="66965" y="0"/>
                  </a:cubicBezTo>
                  <a:close/>
                </a:path>
              </a:pathLst>
            </a:custGeom>
            <a:blipFill>
              <a:blip r:embed="rId2"/>
              <a:stretch>
                <a:fillRect l="-6455" t="-73273" r="-22466" b="-19046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919749"/>
            <a:ext cx="3930799" cy="4878891"/>
            <a:chOff x="0" y="0"/>
            <a:chExt cx="812800" cy="1008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008844"/>
            </a:xfrm>
            <a:custGeom>
              <a:avLst/>
              <a:gdLst/>
              <a:ahLst/>
              <a:cxnLst/>
              <a:rect r="r" b="b" t="t" l="l"/>
              <a:pathLst>
                <a:path h="1008844" w="812800">
                  <a:moveTo>
                    <a:pt x="66965" y="0"/>
                  </a:moveTo>
                  <a:lnTo>
                    <a:pt x="745835" y="0"/>
                  </a:lnTo>
                  <a:cubicBezTo>
                    <a:pt x="782819" y="0"/>
                    <a:pt x="812800" y="29981"/>
                    <a:pt x="812800" y="66965"/>
                  </a:cubicBezTo>
                  <a:lnTo>
                    <a:pt x="812800" y="941879"/>
                  </a:lnTo>
                  <a:cubicBezTo>
                    <a:pt x="812800" y="978863"/>
                    <a:pt x="782819" y="1008844"/>
                    <a:pt x="745835" y="1008844"/>
                  </a:cubicBezTo>
                  <a:lnTo>
                    <a:pt x="66965" y="1008844"/>
                  </a:lnTo>
                  <a:cubicBezTo>
                    <a:pt x="29981" y="1008844"/>
                    <a:pt x="0" y="978863"/>
                    <a:pt x="0" y="941879"/>
                  </a:cubicBezTo>
                  <a:lnTo>
                    <a:pt x="0" y="66965"/>
                  </a:lnTo>
                  <a:cubicBezTo>
                    <a:pt x="0" y="29981"/>
                    <a:pt x="29981" y="0"/>
                    <a:pt x="6696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07" r="0" b="-907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38545" y="1312391"/>
            <a:ext cx="11905125" cy="97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8"/>
              </a:lnSpc>
            </a:pPr>
            <a:r>
              <a:rPr lang="en-US" sz="7732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Low Fidelity Wireframes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91107" y="2816409"/>
            <a:ext cx="6128697" cy="6982231"/>
            <a:chOff x="0" y="0"/>
            <a:chExt cx="1554603" cy="1771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4603" cy="1771110"/>
            </a:xfrm>
            <a:custGeom>
              <a:avLst/>
              <a:gdLst/>
              <a:ahLst/>
              <a:cxnLst/>
              <a:rect r="r" b="b" t="t" l="l"/>
              <a:pathLst>
                <a:path h="1771110" w="1554603">
                  <a:moveTo>
                    <a:pt x="64424" y="0"/>
                  </a:moveTo>
                  <a:lnTo>
                    <a:pt x="1490179" y="0"/>
                  </a:lnTo>
                  <a:cubicBezTo>
                    <a:pt x="1507265" y="0"/>
                    <a:pt x="1523652" y="6788"/>
                    <a:pt x="1535733" y="18869"/>
                  </a:cubicBezTo>
                  <a:cubicBezTo>
                    <a:pt x="1547815" y="30951"/>
                    <a:pt x="1554603" y="47338"/>
                    <a:pt x="1554603" y="64424"/>
                  </a:cubicBezTo>
                  <a:lnTo>
                    <a:pt x="1554603" y="1706686"/>
                  </a:lnTo>
                  <a:cubicBezTo>
                    <a:pt x="1554603" y="1723772"/>
                    <a:pt x="1547815" y="1740159"/>
                    <a:pt x="1535733" y="1752241"/>
                  </a:cubicBezTo>
                  <a:cubicBezTo>
                    <a:pt x="1523652" y="1764323"/>
                    <a:pt x="1507265" y="1771110"/>
                    <a:pt x="1490179" y="1771110"/>
                  </a:cubicBezTo>
                  <a:lnTo>
                    <a:pt x="64424" y="1771110"/>
                  </a:lnTo>
                  <a:cubicBezTo>
                    <a:pt x="47338" y="1771110"/>
                    <a:pt x="30951" y="1764323"/>
                    <a:pt x="18869" y="1752241"/>
                  </a:cubicBezTo>
                  <a:cubicBezTo>
                    <a:pt x="6788" y="1740159"/>
                    <a:pt x="0" y="1723772"/>
                    <a:pt x="0" y="1706686"/>
                  </a:cubicBezTo>
                  <a:lnTo>
                    <a:pt x="0" y="64424"/>
                  </a:lnTo>
                  <a:cubicBezTo>
                    <a:pt x="0" y="47338"/>
                    <a:pt x="6788" y="30951"/>
                    <a:pt x="18869" y="18869"/>
                  </a:cubicBezTo>
                  <a:cubicBezTo>
                    <a:pt x="30951" y="6788"/>
                    <a:pt x="47338" y="0"/>
                    <a:pt x="64424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554603" cy="182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97783" y="1503733"/>
            <a:ext cx="406008" cy="4060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621011" y="3295517"/>
            <a:ext cx="4638289" cy="493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b="true" sz="255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Before moving into high-fidelity mockups, low-fidelity wireframes were sketched to validate layout, user flow, and screen hierarchy. 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b="true" sz="255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These sketches were done on paper and then scanned and  photographed into Canva as reference layers.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297783" y="2704055"/>
            <a:ext cx="5715929" cy="7094585"/>
            <a:chOff x="0" y="0"/>
            <a:chExt cx="812800" cy="10088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008844"/>
            </a:xfrm>
            <a:custGeom>
              <a:avLst/>
              <a:gdLst/>
              <a:ahLst/>
              <a:cxnLst/>
              <a:rect r="r" b="b" t="t" l="l"/>
              <a:pathLst>
                <a:path h="1008844" w="812800">
                  <a:moveTo>
                    <a:pt x="46051" y="0"/>
                  </a:moveTo>
                  <a:lnTo>
                    <a:pt x="766749" y="0"/>
                  </a:lnTo>
                  <a:cubicBezTo>
                    <a:pt x="778962" y="0"/>
                    <a:pt x="790676" y="4852"/>
                    <a:pt x="799312" y="13488"/>
                  </a:cubicBezTo>
                  <a:cubicBezTo>
                    <a:pt x="807948" y="22124"/>
                    <a:pt x="812800" y="33838"/>
                    <a:pt x="812800" y="46051"/>
                  </a:cubicBezTo>
                  <a:lnTo>
                    <a:pt x="812800" y="962793"/>
                  </a:lnTo>
                  <a:cubicBezTo>
                    <a:pt x="812800" y="975006"/>
                    <a:pt x="807948" y="986719"/>
                    <a:pt x="799312" y="995356"/>
                  </a:cubicBezTo>
                  <a:cubicBezTo>
                    <a:pt x="790676" y="1003992"/>
                    <a:pt x="778962" y="1008844"/>
                    <a:pt x="766749" y="1008844"/>
                  </a:cubicBezTo>
                  <a:lnTo>
                    <a:pt x="46051" y="1008844"/>
                  </a:lnTo>
                  <a:cubicBezTo>
                    <a:pt x="33838" y="1008844"/>
                    <a:pt x="22124" y="1003992"/>
                    <a:pt x="13488" y="995356"/>
                  </a:cubicBezTo>
                  <a:cubicBezTo>
                    <a:pt x="4852" y="986719"/>
                    <a:pt x="0" y="975006"/>
                    <a:pt x="0" y="962793"/>
                  </a:cubicBezTo>
                  <a:lnTo>
                    <a:pt x="0" y="46051"/>
                  </a:lnTo>
                  <a:cubicBezTo>
                    <a:pt x="0" y="33838"/>
                    <a:pt x="4852" y="22124"/>
                    <a:pt x="13488" y="13488"/>
                  </a:cubicBezTo>
                  <a:cubicBezTo>
                    <a:pt x="22124" y="4852"/>
                    <a:pt x="33838" y="0"/>
                    <a:pt x="4605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07" r="0" b="-907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33333">
              <a:srgbClr val="E1FFF7">
                <a:alpha val="100000"/>
              </a:srgbClr>
            </a:gs>
            <a:gs pos="66667">
              <a:srgbClr val="A8FFE8">
                <a:alpha val="100000"/>
              </a:srgbClr>
            </a:gs>
            <a:gs pos="100000">
              <a:srgbClr val="32D7A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085" y="440815"/>
            <a:ext cx="3088116" cy="721012"/>
            <a:chOff x="0" y="0"/>
            <a:chExt cx="4117488" cy="9613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4038" cy="961349"/>
            </a:xfrm>
            <a:custGeom>
              <a:avLst/>
              <a:gdLst/>
              <a:ahLst/>
              <a:cxnLst/>
              <a:rect r="r" b="b" t="t" l="l"/>
              <a:pathLst>
                <a:path h="961349" w="804038">
                  <a:moveTo>
                    <a:pt x="0" y="0"/>
                  </a:moveTo>
                  <a:lnTo>
                    <a:pt x="804038" y="0"/>
                  </a:lnTo>
                  <a:lnTo>
                    <a:pt x="804038" y="961349"/>
                  </a:lnTo>
                  <a:lnTo>
                    <a:pt x="0" y="961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55356" y="190690"/>
              <a:ext cx="3562132" cy="725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8"/>
                </a:lnSpc>
              </a:pPr>
              <a:r>
                <a:rPr lang="en-US" b="true" sz="3327">
                  <a:solidFill>
                    <a:srgbClr val="32B895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SafePath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60109" y="2816409"/>
            <a:ext cx="7459695" cy="6982231"/>
            <a:chOff x="0" y="0"/>
            <a:chExt cx="1892224" cy="1771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2224" cy="1771110"/>
            </a:xfrm>
            <a:custGeom>
              <a:avLst/>
              <a:gdLst/>
              <a:ahLst/>
              <a:cxnLst/>
              <a:rect r="r" b="b" t="t" l="l"/>
              <a:pathLst>
                <a:path h="1771110" w="1892224">
                  <a:moveTo>
                    <a:pt x="52929" y="0"/>
                  </a:moveTo>
                  <a:lnTo>
                    <a:pt x="1839294" y="0"/>
                  </a:lnTo>
                  <a:cubicBezTo>
                    <a:pt x="1853332" y="0"/>
                    <a:pt x="1866795" y="5576"/>
                    <a:pt x="1876721" y="15503"/>
                  </a:cubicBezTo>
                  <a:cubicBezTo>
                    <a:pt x="1886647" y="25429"/>
                    <a:pt x="1892224" y="38892"/>
                    <a:pt x="1892224" y="52929"/>
                  </a:cubicBezTo>
                  <a:lnTo>
                    <a:pt x="1892224" y="1718181"/>
                  </a:lnTo>
                  <a:cubicBezTo>
                    <a:pt x="1892224" y="1747413"/>
                    <a:pt x="1868526" y="1771110"/>
                    <a:pt x="1839294" y="1771110"/>
                  </a:cubicBezTo>
                  <a:lnTo>
                    <a:pt x="52929" y="1771110"/>
                  </a:lnTo>
                  <a:cubicBezTo>
                    <a:pt x="38892" y="1771110"/>
                    <a:pt x="25429" y="1765534"/>
                    <a:pt x="15503" y="1755608"/>
                  </a:cubicBezTo>
                  <a:cubicBezTo>
                    <a:pt x="5576" y="1745681"/>
                    <a:pt x="0" y="1732219"/>
                    <a:pt x="0" y="1718181"/>
                  </a:cubicBezTo>
                  <a:lnTo>
                    <a:pt x="0" y="52929"/>
                  </a:lnTo>
                  <a:cubicBezTo>
                    <a:pt x="0" y="23697"/>
                    <a:pt x="23697" y="0"/>
                    <a:pt x="52929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92224" cy="182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51673" y="1735466"/>
            <a:ext cx="406008" cy="4060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542500"/>
            <a:ext cx="4349432" cy="2446555"/>
          </a:xfrm>
          <a:custGeom>
            <a:avLst/>
            <a:gdLst/>
            <a:ahLst/>
            <a:cxnLst/>
            <a:rect r="r" b="b" t="t" l="l"/>
            <a:pathLst>
              <a:path h="2446555" w="4349432">
                <a:moveTo>
                  <a:pt x="0" y="0"/>
                </a:moveTo>
                <a:lnTo>
                  <a:pt x="4349432" y="0"/>
                </a:lnTo>
                <a:lnTo>
                  <a:pt x="4349432" y="2446556"/>
                </a:lnTo>
                <a:lnTo>
                  <a:pt x="0" y="2446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050932"/>
            <a:ext cx="8440370" cy="4747708"/>
          </a:xfrm>
          <a:custGeom>
            <a:avLst/>
            <a:gdLst/>
            <a:ahLst/>
            <a:cxnLst/>
            <a:rect r="r" b="b" t="t" l="l"/>
            <a:pathLst>
              <a:path h="4747708" w="8440370">
                <a:moveTo>
                  <a:pt x="0" y="0"/>
                </a:moveTo>
                <a:lnTo>
                  <a:pt x="8440370" y="0"/>
                </a:lnTo>
                <a:lnTo>
                  <a:pt x="8440370" y="4747708"/>
                </a:lnTo>
                <a:lnTo>
                  <a:pt x="0" y="474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39357" y="2816409"/>
            <a:ext cx="3729713" cy="2097963"/>
          </a:xfrm>
          <a:custGeom>
            <a:avLst/>
            <a:gdLst/>
            <a:ahLst/>
            <a:cxnLst/>
            <a:rect r="r" b="b" t="t" l="l"/>
            <a:pathLst>
              <a:path h="2097963" w="3729713">
                <a:moveTo>
                  <a:pt x="0" y="0"/>
                </a:moveTo>
                <a:lnTo>
                  <a:pt x="3729713" y="0"/>
                </a:lnTo>
                <a:lnTo>
                  <a:pt x="3729713" y="2097963"/>
                </a:lnTo>
                <a:lnTo>
                  <a:pt x="0" y="2097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61143" y="1563308"/>
            <a:ext cx="11110885" cy="94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86"/>
              </a:lnSpc>
            </a:pPr>
            <a:r>
              <a:rPr lang="en-US" sz="7432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High Fidelity Interfaces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6585" y="383665"/>
            <a:ext cx="8088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28708" y="383665"/>
            <a:ext cx="1281672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26759" y="383665"/>
            <a:ext cx="108516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30835" y="383665"/>
            <a:ext cx="116605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F1F1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9394" y="3111543"/>
            <a:ext cx="6427500" cy="614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 th</a:t>
            </a: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color palette, typography, and iconography guidelines above, the following key screens were designed in Canva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consistent icon sets were used to represent: 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Road sign categories (e.g., Stop, Speed Limit)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Navigation (home, alert, settings) 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Alerts (⚠️, 🚧, ⛔)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</a:p>
          <a:p>
            <a:pPr algn="l">
              <a:lnSpc>
                <a:spcPts val="3502"/>
              </a:lnSpc>
              <a:spcBef>
                <a:spcPct val="0"/>
              </a:spcBef>
            </a:pPr>
            <a:r>
              <a:rPr lang="en-US" b="true" sz="25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Icons are vector-based and optimized for high-resolution mobile screens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DAGpG9Obvlk</dc:identifier>
  <dcterms:modified xsi:type="dcterms:W3CDTF">2011-08-01T06:04:30Z</dcterms:modified>
  <cp:revision>1</cp:revision>
  <dc:title>CEF440_Task-5_Group-1</dc:title>
</cp:coreProperties>
</file>